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0" r:id="rId5"/>
    <p:sldId id="273" r:id="rId6"/>
    <p:sldId id="272" r:id="rId7"/>
    <p:sldId id="261" r:id="rId8"/>
    <p:sldId id="264" r:id="rId9"/>
    <p:sldId id="269" r:id="rId10"/>
    <p:sldId id="276" r:id="rId11"/>
    <p:sldId id="266" r:id="rId12"/>
    <p:sldId id="267" r:id="rId13"/>
    <p:sldId id="274" r:id="rId14"/>
    <p:sldId id="275" r:id="rId15"/>
    <p:sldId id="268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00"/>
    <p:restoredTop sz="94643"/>
  </p:normalViewPr>
  <p:slideViewPr>
    <p:cSldViewPr snapToGrid="0">
      <p:cViewPr varScale="1">
        <p:scale>
          <a:sx n="108" d="100"/>
          <a:sy n="108" d="100"/>
        </p:scale>
        <p:origin x="8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B35B8-37AD-3D45-AD62-7AD485A02811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DB919-6EF6-0E42-9A1B-76E64705359B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291069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DB919-6EF6-0E42-9A1B-76E64705359B}" type="slidenum">
              <a:rPr kumimoji="1" lang="ko-KR" altLang="en-US" smtClean="0"/>
              <a:t>8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324111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DB919-6EF6-0E42-9A1B-76E64705359B}" type="slidenum">
              <a:rPr kumimoji="1" lang="ko-KR" altLang="en-US" smtClean="0"/>
              <a:t>9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37068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DB919-6EF6-0E42-9A1B-76E64705359B}" type="slidenum">
              <a:rPr kumimoji="1" lang="ko-KR" altLang="en-US" smtClean="0"/>
              <a:t>10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775470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DB919-6EF6-0E42-9A1B-76E64705359B}" type="slidenum">
              <a:rPr kumimoji="1" lang="ko-KR" altLang="en-US" smtClean="0"/>
              <a:t>13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1222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DB919-6EF6-0E42-9A1B-76E64705359B}" type="slidenum">
              <a:rPr kumimoji="1" lang="ko-KR" altLang="en-US" smtClean="0"/>
              <a:t>14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16332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19A96A-F5D1-B481-F749-E0F3C14B31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ECFB61B-E05F-B838-6084-DF01CDD35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90575A-3836-201F-595D-2D3DF51D8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566A5-800D-CE00-E4D7-D63667FF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0D4D8C-70EE-362C-B056-C0CC935AE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05670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F32F20-2B38-DD99-0F1E-0F37DFE05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DAFCD7-8F35-1B2A-4EC3-7C72E6B28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1C85B8-A858-45CF-7393-F10644087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C30DEE-ACD3-9219-7294-0DD2F74EF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244C83-52E2-FB8E-DD6E-66AA3DFB8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21477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E8F048-C194-7F88-9B13-6D1163693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E111D5-1A50-5DD8-53BE-EDCBB2AE9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FDB009-28FC-2E13-D658-7BBF43B9B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BA8601-1157-13A0-F064-CAF526719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01B493-F2EB-3061-AC2E-2AB52DD34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730084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EA85BB-B81C-CAE3-3994-8761C2ABB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D33242-C421-11FD-4F4D-E75855E39D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D135371-DC18-B730-7F5B-B11271508B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11D1DAE-DE20-DDF1-309F-49543FA0E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ADFCE5A-2814-066E-A9ED-C708B710F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BAD500-B95F-ECAE-1CBD-DF50AA4D8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931652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4CD052-26B5-F106-3A40-E108A1856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33C4FE-651E-EC2A-4BE7-916C72EAE8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E4EC00A-5E6D-D260-EE3C-99021367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9FADCEC-3F39-31FA-2C31-F826098BB2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B73C01C-FADE-7B02-9E87-DD91544F25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8BB418-AC14-14A7-1983-E13886B0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26A9AF5-C3D2-47C9-8A4E-973B01757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28E64C9-7CE8-35CC-17FF-35ABEA11A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03176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A6E0E8-013D-DD3A-C55F-5E0020188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5F3D50C-F900-3B6E-5451-C0B68941D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4981FFA-11A4-E203-4295-8E5331E9C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15B0676-4448-4463-3CE7-620AD68F0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83987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9A7C348-078C-B21A-A8AB-6952D6CDD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7D64126-3BB7-ABD6-8C7A-A797F1A9E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F687D4-4F9C-7142-8870-AF1E85F48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51187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D1D627-8B4D-A559-42C9-E85B5263D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8ABFAC3-14C1-EF58-BC63-46E876DA1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9C7C3EB-573F-F77E-23CA-947866919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739EEB4-E963-07FD-64EB-B64FFE5B7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40C8C-E8F7-E619-E3DC-34BAB3D69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B7FA4D2-B26E-F362-9649-B279B1A3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898566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9E8960-AEFD-4454-D21D-4727A9F7A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7AC0F3F-CC5C-303B-C84D-4B0A2ABB3A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0437B22-F387-D94C-6066-4E460169D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DA0F5C-A439-72C9-930C-27013E346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C33765-1263-3B9F-811B-BFAB82FB5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1FE9AD3-5D49-D4BC-E069-AF0A5D018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22996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3E6F5-5399-9329-4911-8D60917DC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C7968F6-EA8C-127F-DDA6-BBC5B3E79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CD9174-2687-045B-761C-C1BB48B4F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083D8D-3910-9472-A79A-59FEA8BBF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7B69F4-AB9A-A31A-786B-20C7E4272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5370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3E289D4-3EA2-4811-3E85-EDD0B802BC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9120956-E327-F6A7-0270-289E826A4B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EB2000-FF19-BBF7-BD49-049699C38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DAF728-9AAA-C6C9-EF7D-597266F7F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0022DA-852B-54AA-DBB4-B815D7EA9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03218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D10F74C-CB62-81C9-8B8F-228FE8103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85C660-ECB9-4ED5-5AD3-C24837954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4637C9D-1C15-8B59-41E4-483AA10C55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2A812D-0E5A-C84C-BFA6-117D7295168C}" type="datetimeFigureOut">
              <a:rPr kumimoji="1" lang="ko-KR" altLang="en-US" smtClean="0"/>
              <a:t>2024-07-10</a:t>
            </a:fld>
            <a:endParaRPr kumimoji="1"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EC56E9-EFAF-D12E-DEDB-9C3AD51897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B971A64-ACF4-AC06-6C3E-6A1574A1A3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3F06FD-4EDE-AD4F-9D5E-DB0C60237E1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51045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7D03C9-0FED-0F14-5A73-DED5E74256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ko-KR" dirty="0"/>
              <a:t>IWA WWCE</a:t>
            </a:r>
            <a:r>
              <a:rPr kumimoji="1" lang="ko-KR" altLang="en-US" dirty="0"/>
              <a:t> 계획 발표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CB44FD4-20B6-3BAE-2FAE-29BA8A3A4D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ko-KR" dirty="0"/>
              <a:t>BIG WAVE</a:t>
            </a:r>
          </a:p>
          <a:p>
            <a:r>
              <a:rPr kumimoji="1" lang="en-US" altLang="ko-KR" dirty="0"/>
              <a:t>2020890050</a:t>
            </a:r>
            <a:r>
              <a:rPr kumimoji="1" lang="ko-KR" altLang="en-US" dirty="0"/>
              <a:t> 이민재</a:t>
            </a:r>
            <a:endParaRPr kumimoji="1" lang="en-US" altLang="ko-KR" dirty="0"/>
          </a:p>
          <a:p>
            <a:r>
              <a:rPr kumimoji="1" lang="en-US" altLang="ko-KR" dirty="0"/>
              <a:t>2020890046</a:t>
            </a:r>
            <a:r>
              <a:rPr kumimoji="1" lang="ko-KR" altLang="en-US" dirty="0"/>
              <a:t> 유수진</a:t>
            </a:r>
          </a:p>
        </p:txBody>
      </p:sp>
    </p:spTree>
    <p:extLst>
      <p:ext uri="{BB962C8B-B14F-4D97-AF65-F5344CB8AC3E}">
        <p14:creationId xmlns:p14="http://schemas.microsoft.com/office/powerpoint/2010/main" val="3012921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E94A20-3AE7-1819-8405-A08522119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해외 네트워크 프로그램 탐방 일정 </a:t>
            </a:r>
            <a:r>
              <a:rPr kumimoji="1" lang="en-US" altLang="ko-KR" dirty="0"/>
              <a:t>-</a:t>
            </a:r>
            <a:r>
              <a:rPr kumimoji="1" lang="ko-KR" altLang="en-US" dirty="0"/>
              <a:t> </a:t>
            </a:r>
            <a:r>
              <a:rPr kumimoji="1" lang="en-US" altLang="ko-KR" dirty="0"/>
              <a:t>Exhibition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371EB9-2EC8-2BFF-C41E-E7C79DCDA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257800" cy="2065439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14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수</a:t>
            </a:r>
            <a:r>
              <a:rPr kumimoji="1" lang="en-US" altLang="ko-KR" dirty="0"/>
              <a:t>)</a:t>
            </a:r>
            <a:r>
              <a:rPr kumimoji="1" lang="ko-KR" altLang="en-US" dirty="0"/>
              <a:t> </a:t>
            </a:r>
            <a:r>
              <a:rPr kumimoji="1" lang="en-US" altLang="ko-KR" sz="1500" dirty="0"/>
              <a:t>–</a:t>
            </a:r>
            <a:r>
              <a:rPr kumimoji="1" lang="ko-KR" altLang="en-US" sz="1500" dirty="0"/>
              <a:t> 누수 탐지 및 관리</a:t>
            </a:r>
            <a:r>
              <a:rPr kumimoji="1" lang="en-US" altLang="ko-KR" sz="1500" dirty="0"/>
              <a:t>,</a:t>
            </a:r>
            <a:r>
              <a:rPr kumimoji="1" lang="ko-KR" altLang="en-US" sz="1500" dirty="0"/>
              <a:t> 펌프 및 밸브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9069CC3C-0D72-4039-ECD6-310E177C4C4C}"/>
              </a:ext>
            </a:extLst>
          </p:cNvPr>
          <p:cNvSpPr txBox="1">
            <a:spLocks/>
          </p:cNvSpPr>
          <p:nvPr/>
        </p:nvSpPr>
        <p:spPr>
          <a:xfrm>
            <a:off x="818744" y="4280313"/>
            <a:ext cx="5257800" cy="2065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15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목</a:t>
            </a:r>
            <a:r>
              <a:rPr kumimoji="1" lang="en-US" altLang="ko-KR" dirty="0"/>
              <a:t>)</a:t>
            </a:r>
            <a:r>
              <a:rPr kumimoji="1" lang="ko-KR" altLang="en-US" dirty="0"/>
              <a:t> </a:t>
            </a:r>
            <a:r>
              <a:rPr kumimoji="1" lang="en-US" altLang="ko-KR" sz="1500" dirty="0"/>
              <a:t>–</a:t>
            </a:r>
            <a:r>
              <a:rPr kumimoji="1" lang="ko-KR" altLang="en-US" sz="1500" dirty="0"/>
              <a:t> 디지털 </a:t>
            </a:r>
            <a:r>
              <a:rPr kumimoji="1" lang="ko-KR" altLang="en-US" sz="1500" dirty="0" err="1"/>
              <a:t>물관리</a:t>
            </a:r>
            <a:r>
              <a:rPr kumimoji="1" lang="ko-KR" altLang="en-US" sz="1500" dirty="0"/>
              <a:t> 솔루션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0A17F0E-7DC7-91D3-40AA-BB604BC2A2FC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257800" cy="2065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13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화</a:t>
            </a:r>
            <a:r>
              <a:rPr kumimoji="1" lang="en-US" altLang="ko-KR" dirty="0"/>
              <a:t>)</a:t>
            </a:r>
            <a:r>
              <a:rPr kumimoji="1" lang="ko-KR" altLang="en-US" dirty="0"/>
              <a:t> </a:t>
            </a:r>
            <a:r>
              <a:rPr kumimoji="1" lang="en-US" altLang="ko-KR" sz="1500" dirty="0"/>
              <a:t>–</a:t>
            </a:r>
            <a:r>
              <a:rPr kumimoji="1" lang="ko-KR" altLang="en-US" sz="1500" dirty="0"/>
              <a:t> 수질 모니터링 및 관리</a:t>
            </a: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CA7A1C33-0805-6452-AA47-73135B55F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541708"/>
              </p:ext>
            </p:extLst>
          </p:nvPr>
        </p:nvGraphicFramePr>
        <p:xfrm>
          <a:off x="818744" y="4796691"/>
          <a:ext cx="4356370" cy="1833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68457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인터뷰 기업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-9:30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dirty="0"/>
                        <a:t>DIGITAL WATER </a:t>
                      </a:r>
                      <a:r>
                        <a:rPr kumimoji="1" lang="en-US" altLang="ko-KR" dirty="0" err="1"/>
                        <a:t>soluntion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09:30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10:00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Xylem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15:00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15:30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Fleming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784798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9DC88156-7DC3-1307-A29A-988737336D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384041"/>
              </p:ext>
            </p:extLst>
          </p:nvPr>
        </p:nvGraphicFramePr>
        <p:xfrm>
          <a:off x="6076544" y="2434630"/>
          <a:ext cx="4375826" cy="1988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87913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인터뷰 기업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-9:30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SEWERIN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09:30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10:00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dirty="0" err="1"/>
                        <a:t>Itron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17:00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17:30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CLA-VAL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7847988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17:30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18:00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GRUNDFOS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6476298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C39CCF6E-02EC-1961-B8B4-620BDB633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749031"/>
              </p:ext>
            </p:extLst>
          </p:nvPr>
        </p:nvGraphicFramePr>
        <p:xfrm>
          <a:off x="838200" y="2451347"/>
          <a:ext cx="4375826" cy="1559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87913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인터뷰 기업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1570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-9:30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UNISENSE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09:30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10:00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/>
                        <a:t>EXACTBLUE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17:00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~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17:30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dirty="0" err="1"/>
                        <a:t>inCTRL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4526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0882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D496F5-92A9-6012-103E-3985D9342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기업 세부 사항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78C1ED-5FFB-8CF7-04BD-042F3D66D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16731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kumimoji="1" lang="en-US" altLang="ko-KR" dirty="0"/>
              <a:t>UNISENSE: </a:t>
            </a:r>
            <a:r>
              <a:rPr kumimoji="1" lang="ko-KR" altLang="en-US" dirty="0"/>
              <a:t>덴마크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마이크로 센서 제조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EXACTBLUE: </a:t>
            </a:r>
            <a:r>
              <a:rPr kumimoji="1" lang="ko-KR" altLang="en-US" dirty="0"/>
              <a:t>미국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미생물 센서 제조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SEWERIN: </a:t>
            </a:r>
            <a:r>
              <a:rPr kumimoji="1" lang="ko-KR" altLang="en-US" dirty="0"/>
              <a:t>독일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누수측정 기술</a:t>
            </a:r>
            <a:r>
              <a:rPr kumimoji="1" lang="en-US" altLang="ko-KR" dirty="0"/>
              <a:t>/</a:t>
            </a:r>
            <a:r>
              <a:rPr kumimoji="1" lang="ko-KR" altLang="en-US" dirty="0"/>
              <a:t>제품 개발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CLA-VAL: </a:t>
            </a:r>
            <a:r>
              <a:rPr kumimoji="1" lang="ko-KR" altLang="en-US" dirty="0"/>
              <a:t>미국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상수도 자동 제어 밸브 개발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DIGITAL WATER </a:t>
            </a:r>
            <a:r>
              <a:rPr kumimoji="1" lang="en-US" altLang="ko-KR" dirty="0" err="1"/>
              <a:t>soluntion</a:t>
            </a:r>
            <a:r>
              <a:rPr kumimoji="1" lang="en-US" altLang="ko-KR" dirty="0"/>
              <a:t>: </a:t>
            </a:r>
            <a:r>
              <a:rPr kumimoji="1" lang="ko-KR" altLang="en-US" dirty="0"/>
              <a:t>캐나다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</a:t>
            </a:r>
            <a:r>
              <a:rPr kumimoji="1" lang="en-US" altLang="ko-KR" dirty="0"/>
              <a:t>AI</a:t>
            </a:r>
            <a:r>
              <a:rPr kumimoji="1" lang="ko-KR" altLang="en-US" dirty="0"/>
              <a:t>로 누수 감지 및 관리 기술</a:t>
            </a:r>
            <a:r>
              <a:rPr kumimoji="1" lang="en-US" altLang="ko-KR" dirty="0"/>
              <a:t>.</a:t>
            </a:r>
            <a:r>
              <a:rPr kumimoji="1" lang="ko-KR" altLang="en-US" dirty="0"/>
              <a:t> 디지털 </a:t>
            </a:r>
            <a:r>
              <a:rPr kumimoji="1" lang="ko-KR" altLang="en-US" dirty="0" err="1"/>
              <a:t>물관리</a:t>
            </a:r>
            <a:r>
              <a:rPr kumimoji="1" lang="ko-KR" altLang="en-US" dirty="0"/>
              <a:t> 플랫폼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 err="1"/>
              <a:t>Itron</a:t>
            </a:r>
            <a:r>
              <a:rPr kumimoji="1" lang="en-US" altLang="ko-KR" dirty="0"/>
              <a:t>: </a:t>
            </a:r>
            <a:r>
              <a:rPr kumimoji="1" lang="ko-KR" altLang="en-US" dirty="0"/>
              <a:t>스마트 </a:t>
            </a:r>
            <a:r>
              <a:rPr kumimoji="1" lang="ko-KR" altLang="en-US" dirty="0" err="1"/>
              <a:t>미터링과</a:t>
            </a:r>
            <a:r>
              <a:rPr kumimoji="1" lang="ko-KR" altLang="en-US" dirty="0"/>
              <a:t> 데이터 분석을 통한 누수 감지 및 수자원 관리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 err="1"/>
              <a:t>inCTRL</a:t>
            </a:r>
            <a:r>
              <a:rPr kumimoji="1" lang="en-US" altLang="ko-KR" dirty="0"/>
              <a:t>: </a:t>
            </a:r>
            <a:r>
              <a:rPr kumimoji="1" lang="ko-KR" altLang="en-US" dirty="0"/>
              <a:t>캐나다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지능형 디지털 플랫폼을 통한 물 순환 및 인프라 관리 솔루션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Xylem: </a:t>
            </a:r>
            <a:r>
              <a:rPr kumimoji="1" lang="ko-KR" altLang="en-US" dirty="0"/>
              <a:t>미국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스마트 인프라 솔루션 제공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GRUNDFOS:</a:t>
            </a:r>
            <a:r>
              <a:rPr kumimoji="1" lang="ko-KR" altLang="en-US" dirty="0"/>
              <a:t> 덴마크 기업</a:t>
            </a:r>
            <a:r>
              <a:rPr kumimoji="1" lang="en-US" altLang="ko-KR" dirty="0"/>
              <a:t>,</a:t>
            </a:r>
            <a:r>
              <a:rPr kumimoji="1" lang="ko-KR" altLang="en-US" dirty="0"/>
              <a:t> 주로 펌프와 관련된 기술 개발</a:t>
            </a:r>
            <a:endParaRPr kumimoji="1" lang="en-US" altLang="ko-KR" dirty="0"/>
          </a:p>
          <a:p>
            <a:pPr>
              <a:lnSpc>
                <a:spcPct val="120000"/>
              </a:lnSpc>
            </a:pPr>
            <a:r>
              <a:rPr kumimoji="1" lang="en-US" altLang="ko-KR" dirty="0"/>
              <a:t>(FLEMING: </a:t>
            </a:r>
            <a:r>
              <a:rPr kumimoji="1" lang="ko-KR" altLang="en-US" dirty="0"/>
              <a:t>캐나다의 물 관련 전문대학교</a:t>
            </a:r>
            <a:r>
              <a:rPr kumimoji="1" lang="en-US" altLang="ko-KR" dirty="0"/>
              <a:t>/</a:t>
            </a:r>
            <a:r>
              <a:rPr kumimoji="1" lang="ko-KR" altLang="en-US" dirty="0"/>
              <a:t>협동 조합</a:t>
            </a:r>
            <a:r>
              <a:rPr kumimoji="1"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65485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D496F5-92A9-6012-103E-3985D9342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0" y="396641"/>
            <a:ext cx="4858157" cy="917254"/>
          </a:xfrm>
        </p:spPr>
        <p:txBody>
          <a:bodyPr>
            <a:normAutofit/>
          </a:bodyPr>
          <a:lstStyle/>
          <a:p>
            <a:r>
              <a:rPr kumimoji="1" lang="ko-KR" altLang="en-US" sz="3600" dirty="0"/>
              <a:t>인터뷰 목록 </a:t>
            </a:r>
            <a:r>
              <a:rPr kumimoji="1" lang="en-US" altLang="ko-KR" sz="3600" dirty="0"/>
              <a:t>-</a:t>
            </a:r>
            <a:r>
              <a:rPr kumimoji="1" lang="ko-KR" altLang="en-US" sz="3600" dirty="0"/>
              <a:t> </a:t>
            </a:r>
            <a:r>
              <a:rPr kumimoji="1" lang="en-US" altLang="ko-KR" sz="3600" dirty="0"/>
              <a:t>1</a:t>
            </a:r>
            <a:r>
              <a:rPr kumimoji="1" lang="ko-KR" altLang="en-US" sz="3600" dirty="0"/>
              <a:t>일차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78C1ED-5FFB-8CF7-04BD-042F3D66D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446794"/>
            <a:ext cx="7199376" cy="48381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en-US" altLang="ko-KR" sz="1500" dirty="0"/>
              <a:t>UNISENSE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 </a:t>
            </a:r>
            <a:r>
              <a:rPr kumimoji="1" lang="ko-KR" altLang="en-US" sz="1500" dirty="0"/>
              <a:t>실시간 수질 모니터링 시스템</a:t>
            </a:r>
            <a:r>
              <a:rPr kumimoji="1" lang="en-US" altLang="ko-KR" sz="1500" dirty="0"/>
              <a:t>,</a:t>
            </a:r>
            <a:r>
              <a:rPr kumimoji="1" lang="ko-KR" altLang="en-US" sz="1500" dirty="0"/>
              <a:t> 마이크로 센서 개발</a:t>
            </a:r>
          </a:p>
          <a:p>
            <a:pPr marL="0" indent="0">
              <a:buNone/>
            </a:pPr>
            <a:r>
              <a:rPr kumimoji="1" lang="en-US" altLang="ko-KR" sz="1500" dirty="0"/>
              <a:t>1. UNISENSE</a:t>
            </a:r>
            <a:r>
              <a:rPr kumimoji="1" lang="ko-KR" altLang="en-US" sz="1500" dirty="0"/>
              <a:t>의 실시간 수질 모니터링 시스템이 다른 시스템과 차별화되는 점은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UNISENSE</a:t>
            </a:r>
            <a:r>
              <a:rPr kumimoji="1" lang="ko-KR" altLang="en-US" sz="1500" dirty="0"/>
              <a:t>의 마이크로 센서는 물산업에서 어떤 분야에 주로 사용되나요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</a:t>
            </a:r>
            <a:r>
              <a:rPr kumimoji="1" lang="ko-KR" altLang="en-US" sz="1500" dirty="0"/>
              <a:t> 귀사의 마이크로 센서 기술이 다른 센서와 비교했을 때 갖는 장점은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4.</a:t>
            </a:r>
            <a:r>
              <a:rPr kumimoji="1" lang="ko-KR" altLang="en-US" sz="1500" dirty="0"/>
              <a:t> 마이크로 센서를 활용한 최근 프로젝트나 성공 사례가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5.</a:t>
            </a:r>
            <a:r>
              <a:rPr kumimoji="1" lang="ko-KR" altLang="en-US" sz="1500" dirty="0"/>
              <a:t> 향후 마이크로 센서 기술 개발 방향과 목표는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400" dirty="0"/>
          </a:p>
          <a:p>
            <a:pPr marL="0" indent="0">
              <a:buNone/>
            </a:pPr>
            <a:r>
              <a:rPr kumimoji="1" lang="en-US" altLang="ko-KR" sz="1500" dirty="0"/>
              <a:t>EXACTBLUE - </a:t>
            </a:r>
            <a:r>
              <a:rPr kumimoji="1" lang="ko-KR" altLang="en-US" sz="1500" dirty="0"/>
              <a:t>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 </a:t>
            </a:r>
            <a:r>
              <a:rPr kumimoji="1" lang="ko-KR" altLang="en-US" sz="1500" dirty="0"/>
              <a:t>수질 분석 솔루션</a:t>
            </a:r>
            <a:r>
              <a:rPr kumimoji="1" lang="en-US" altLang="ko-KR" sz="1500" dirty="0"/>
              <a:t>, </a:t>
            </a:r>
            <a:r>
              <a:rPr kumimoji="1" lang="ko-KR" altLang="en-US" sz="1500" dirty="0"/>
              <a:t>미생물 센서 개발</a:t>
            </a:r>
          </a:p>
          <a:p>
            <a:pPr marL="0" indent="0">
              <a:buNone/>
            </a:pPr>
            <a:r>
              <a:rPr kumimoji="1" lang="en-US" altLang="ko-KR" sz="1500" dirty="0"/>
              <a:t>1. EXACTBLUE</a:t>
            </a:r>
            <a:r>
              <a:rPr kumimoji="1" lang="ko-KR" altLang="en-US" sz="1500" dirty="0"/>
              <a:t>의 수질 분석 솔루션이 제공하는 주요 기능은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분석 결과의 정확성을 보장하기 위해 어떤 기술이 사용되나요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EXACTBLUE</a:t>
            </a:r>
            <a:r>
              <a:rPr kumimoji="1" lang="ko-KR" altLang="en-US" sz="1500" dirty="0"/>
              <a:t>의 미생물 센서는 어떤 원리로 작동하며</a:t>
            </a:r>
            <a:r>
              <a:rPr kumimoji="1" lang="en-US" altLang="ko-KR" sz="1500" dirty="0"/>
              <a:t>, </a:t>
            </a:r>
            <a:r>
              <a:rPr kumimoji="1" lang="ko-KR" altLang="en-US" sz="1500" dirty="0"/>
              <a:t>주로 어떤 용도로 사용되나요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4. </a:t>
            </a:r>
            <a:r>
              <a:rPr kumimoji="1" lang="ko-KR" altLang="en-US" sz="1500" dirty="0"/>
              <a:t>미생물 센서가 전통적인 방법에 비해 갖는 효율성과 정확성은 </a:t>
            </a:r>
            <a:r>
              <a:rPr kumimoji="1" lang="ko-KR" altLang="en-US" sz="1500" dirty="0" err="1"/>
              <a:t>어떤가요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5. </a:t>
            </a:r>
            <a:r>
              <a:rPr kumimoji="1" lang="ko-KR" altLang="en-US" sz="1500" dirty="0"/>
              <a:t>물 관리 시스템에서 미생물 센서의 역할은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6. </a:t>
            </a:r>
            <a:r>
              <a:rPr kumimoji="1" lang="ko-KR" altLang="en-US" sz="1500" dirty="0"/>
              <a:t>향후 미생물 센서 기술의 발전 가능성에 대해 어떻게 생각하시나요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1500" dirty="0"/>
          </a:p>
          <a:p>
            <a:pPr marL="0" indent="0">
              <a:buNone/>
            </a:pPr>
            <a:endParaRPr kumimoji="1" lang="en-US" altLang="ko-KR" sz="1500" dirty="0"/>
          </a:p>
          <a:p>
            <a:pPr marL="0" indent="0">
              <a:buNone/>
            </a:pPr>
            <a:endParaRPr kumimoji="1" lang="en-US" altLang="ko-KR" sz="1000" dirty="0"/>
          </a:p>
          <a:p>
            <a:pPr marL="0" indent="0">
              <a:buNone/>
            </a:pPr>
            <a:endParaRPr kumimoji="1" lang="en-US" altLang="ko-KR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56761C-BCC0-16E8-9B45-A61E83F2CABF}"/>
              </a:ext>
            </a:extLst>
          </p:cNvPr>
          <p:cNvSpPr txBox="1"/>
          <p:nvPr/>
        </p:nvSpPr>
        <p:spPr>
          <a:xfrm>
            <a:off x="7711321" y="2743022"/>
            <a:ext cx="4383024" cy="201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kumimoji="1" lang="en-US" altLang="ko-KR" sz="1500" dirty="0" err="1"/>
              <a:t>inCTRL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물 관리 소프트웨어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1. </a:t>
            </a:r>
            <a:r>
              <a:rPr kumimoji="1" lang="en-US" altLang="ko-KR" sz="1500" dirty="0" err="1"/>
              <a:t>inCTRL</a:t>
            </a:r>
            <a:r>
              <a:rPr kumimoji="1" lang="ko-KR" altLang="en-US" sz="1500" dirty="0"/>
              <a:t>의 물 관리 소프트웨어가 다른 제품과 차별화되는 점은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소프트웨어의 주요 기능과 그에 따른 이점을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실제 적용된 사례를 통해 얻은 교훈이나 성공 요인이 있다면 무엇인가요</a:t>
            </a:r>
            <a:r>
              <a:rPr kumimoji="1" lang="en-US" altLang="ko-KR" sz="15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20525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78C1ED-5FFB-8CF7-04BD-042F3D66D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705" y="1690688"/>
            <a:ext cx="5937504" cy="27573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en-US" altLang="ko-KR" sz="1500" dirty="0"/>
              <a:t>SEWERIN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 </a:t>
            </a:r>
            <a:r>
              <a:rPr kumimoji="1" lang="ko-KR" altLang="en-US" sz="1500" dirty="0"/>
              <a:t>누수 탐지 장비</a:t>
            </a:r>
          </a:p>
          <a:p>
            <a:pPr marL="0" indent="0">
              <a:buNone/>
            </a:pPr>
            <a:r>
              <a:rPr kumimoji="1" lang="en-US" altLang="ko-KR" sz="1500" dirty="0"/>
              <a:t>1. SEWERIN</a:t>
            </a:r>
            <a:r>
              <a:rPr kumimoji="1" lang="ko-KR" altLang="en-US" sz="1500" dirty="0"/>
              <a:t>의 누수 탐지 장비가 기존 제품보다 우수한 점은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이 장비가 실제 현장에서 어떻게 사용되는지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누수 탐지 장비의 최신 기술 트렌드는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1050" dirty="0"/>
          </a:p>
          <a:p>
            <a:pPr marL="0" indent="0">
              <a:buNone/>
            </a:pPr>
            <a:r>
              <a:rPr kumimoji="1" lang="en-US" altLang="ko-KR" sz="1500" dirty="0" err="1"/>
              <a:t>Itron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</a:t>
            </a:r>
            <a:r>
              <a:rPr kumimoji="1" lang="ko-KR" altLang="en-US" sz="1500" dirty="0"/>
              <a:t> 스마트 </a:t>
            </a:r>
            <a:r>
              <a:rPr kumimoji="1" lang="ko-KR" altLang="en-US" sz="1500" dirty="0" err="1"/>
              <a:t>미터링</a:t>
            </a:r>
            <a:r>
              <a:rPr kumimoji="1" lang="ko-KR" altLang="en-US" sz="1500" dirty="0"/>
              <a:t> 솔루션</a:t>
            </a:r>
          </a:p>
          <a:p>
            <a:pPr marL="0" indent="0">
              <a:buNone/>
            </a:pPr>
            <a:r>
              <a:rPr kumimoji="1" lang="en-US" altLang="ko-KR" sz="1500" dirty="0"/>
              <a:t>1. </a:t>
            </a:r>
            <a:r>
              <a:rPr kumimoji="1" lang="en-US" altLang="ko-KR" sz="1500" dirty="0" err="1"/>
              <a:t>Itron</a:t>
            </a:r>
            <a:r>
              <a:rPr kumimoji="1" lang="ko-KR" altLang="en-US" sz="1500" dirty="0"/>
              <a:t>의 스마트 </a:t>
            </a:r>
            <a:r>
              <a:rPr kumimoji="1" lang="ko-KR" altLang="en-US" sz="1500" dirty="0" err="1"/>
              <a:t>미터링</a:t>
            </a:r>
            <a:r>
              <a:rPr kumimoji="1" lang="ko-KR" altLang="en-US" sz="1500" dirty="0"/>
              <a:t> 솔루션이 제공하는 주요 기능은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이 솔루션이 상수도 관리에 어떻게 도움이 되는지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데이터 분석을 통한 주요 성과나 발견된 문제점이 있다면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1500" dirty="0"/>
          </a:p>
          <a:p>
            <a:endParaRPr kumimoji="1" lang="en-US" altLang="ko-KR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CD54FC-918C-60F6-D6C1-014A20B2982E}"/>
              </a:ext>
            </a:extLst>
          </p:cNvPr>
          <p:cNvSpPr txBox="1"/>
          <p:nvPr/>
        </p:nvSpPr>
        <p:spPr>
          <a:xfrm>
            <a:off x="6058965" y="1313895"/>
            <a:ext cx="6094476" cy="454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CLA-VAL: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</a:t>
            </a:r>
            <a:r>
              <a:rPr kumimoji="1" lang="ko-KR" altLang="en-US" sz="1500" dirty="0"/>
              <a:t> 자동 제어 밸브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1. CLA-VAL</a:t>
            </a:r>
            <a:r>
              <a:rPr kumimoji="1" lang="ko-KR" altLang="en-US" sz="1500" dirty="0"/>
              <a:t>의 자동 제어 밸브가 제공하는 주요 기능은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이 밸브가 상수도 시스템에 어떻게 기여하는지 예를 들어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에너지 효율성을 높이기 위한 기술적 특징이 있다면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lnSpc>
                <a:spcPct val="150000"/>
              </a:lnSpc>
              <a:buNone/>
            </a:pPr>
            <a:endParaRPr kumimoji="1" lang="en-US" altLang="ko-KR" sz="1500" dirty="0"/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GRUNDFOS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 </a:t>
            </a:r>
            <a:r>
              <a:rPr kumimoji="1" lang="ko-KR" altLang="en-US" sz="1500" dirty="0"/>
              <a:t>고효율 펌프 시스템</a:t>
            </a:r>
            <a:endParaRPr kumimoji="1" lang="en-US" altLang="ko-KR" sz="1500" dirty="0"/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1. GRUNDFOS</a:t>
            </a:r>
            <a:r>
              <a:rPr kumimoji="1" lang="ko-KR" altLang="en-US" sz="1500" dirty="0"/>
              <a:t>의 고효율 펌프 시스템이 다른 제품과 차별화되는 점은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이 시스템이 에너지 절약에 어떻게 기여하는지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최신 펌프 기술 트렌드와 향후 개발 방향에 대해 말씀해 주실 수 있나요</a:t>
            </a:r>
            <a:r>
              <a:rPr kumimoji="1" lang="en-US" altLang="ko-KR" sz="1500" dirty="0"/>
              <a:t>?</a:t>
            </a: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51D10EED-52D0-45DB-8AE5-79F9653832DD}"/>
              </a:ext>
            </a:extLst>
          </p:cNvPr>
          <p:cNvSpPr txBox="1">
            <a:spLocks/>
          </p:cNvSpPr>
          <p:nvPr/>
        </p:nvSpPr>
        <p:spPr>
          <a:xfrm>
            <a:off x="335280" y="396641"/>
            <a:ext cx="4858157" cy="917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3600" dirty="0"/>
              <a:t>인터뷰 목록 </a:t>
            </a:r>
            <a:r>
              <a:rPr kumimoji="1" lang="en-US" altLang="ko-KR" sz="3600" dirty="0"/>
              <a:t>-</a:t>
            </a:r>
            <a:r>
              <a:rPr kumimoji="1" lang="ko-KR" altLang="en-US" sz="3600" dirty="0"/>
              <a:t> </a:t>
            </a:r>
            <a:r>
              <a:rPr kumimoji="1" lang="en-US" altLang="ko-KR" sz="3600" dirty="0"/>
              <a:t>2</a:t>
            </a:r>
            <a:r>
              <a:rPr kumimoji="1" lang="ko-KR" altLang="en-US" sz="3600" dirty="0"/>
              <a:t>일차</a:t>
            </a:r>
          </a:p>
        </p:txBody>
      </p:sp>
    </p:spTree>
    <p:extLst>
      <p:ext uri="{BB962C8B-B14F-4D97-AF65-F5344CB8AC3E}">
        <p14:creationId xmlns:p14="http://schemas.microsoft.com/office/powerpoint/2010/main" val="1571431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78C1ED-5FFB-8CF7-04BD-042F3D66D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668" y="1388847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en-US" altLang="ko-KR" sz="1500" dirty="0"/>
              <a:t>DIGITAL WATER Solutions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 </a:t>
            </a:r>
            <a:r>
              <a:rPr kumimoji="1" lang="ko-KR" altLang="en-US" sz="1500" dirty="0"/>
              <a:t>디지털 물 관리 플랫폼</a:t>
            </a:r>
          </a:p>
          <a:p>
            <a:pPr marL="0" indent="0">
              <a:buNone/>
            </a:pPr>
            <a:r>
              <a:rPr kumimoji="1" lang="en-US" altLang="ko-KR" sz="1500" dirty="0"/>
              <a:t>1. DIGITAL WATER Solutions</a:t>
            </a:r>
            <a:r>
              <a:rPr kumimoji="1" lang="ko-KR" altLang="en-US" sz="1500" dirty="0"/>
              <a:t>의 플랫폼이 물 관리를 어떻게 혁신하고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플랫폼의 주요 기능과 이점에 대해 설명해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실제 운영 사례를 통해 성과를 공유해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1500" dirty="0"/>
          </a:p>
          <a:p>
            <a:pPr marL="0" indent="0">
              <a:buNone/>
            </a:pPr>
            <a:r>
              <a:rPr kumimoji="1" lang="en-US" altLang="ko-KR" sz="1500" dirty="0"/>
              <a:t>Xylem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기술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제품</a:t>
            </a:r>
            <a:r>
              <a:rPr kumimoji="1" lang="en-US" altLang="ko-KR" sz="1500" dirty="0"/>
              <a:t>:** </a:t>
            </a:r>
            <a:r>
              <a:rPr kumimoji="1" lang="ko-KR" altLang="en-US" sz="1500" dirty="0"/>
              <a:t>통합 물 관리 솔루션</a:t>
            </a:r>
          </a:p>
          <a:p>
            <a:pPr marL="0" indent="0">
              <a:buNone/>
            </a:pPr>
            <a:r>
              <a:rPr kumimoji="1" lang="en-US" altLang="ko-KR" sz="1500" dirty="0"/>
              <a:t>1. Xylem</a:t>
            </a:r>
            <a:r>
              <a:rPr kumimoji="1" lang="ko-KR" altLang="en-US" sz="1500" dirty="0"/>
              <a:t>의 통합 물 관리 솔루션이 제공하는 주요 기능은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이 솔루션이 현장에서 어떻게 적용되고 있는지 사례를 공유해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/>
              <a:t>최근 개발된 혁신적인 기술이나 제품이 있다면 소개해 주실 수 있나요</a:t>
            </a:r>
            <a:r>
              <a:rPr kumimoji="1" lang="en-US" altLang="ko-KR" sz="1500" dirty="0"/>
              <a:t>?</a:t>
            </a:r>
          </a:p>
          <a:p>
            <a:endParaRPr kumimoji="1" lang="en-US" altLang="ko-KR" sz="1500" dirty="0"/>
          </a:p>
          <a:p>
            <a:pPr marL="0" indent="0">
              <a:buNone/>
            </a:pPr>
            <a:r>
              <a:rPr kumimoji="1" lang="en-US" altLang="ko-KR" sz="1500" dirty="0"/>
              <a:t>FLEMING (Fleming College)</a:t>
            </a:r>
            <a:r>
              <a:rPr kumimoji="1" lang="ko-KR" altLang="en-US" sz="1500" dirty="0"/>
              <a:t> </a:t>
            </a:r>
            <a:r>
              <a:rPr kumimoji="1" lang="en-US" altLang="ko-KR" sz="1500" dirty="0"/>
              <a:t>-</a:t>
            </a:r>
            <a:r>
              <a:rPr kumimoji="1" lang="ko-KR" altLang="en-US" sz="1500" dirty="0"/>
              <a:t> 대표 활동</a:t>
            </a:r>
            <a:r>
              <a:rPr kumimoji="1" lang="en-US" altLang="ko-KR" sz="1500" dirty="0"/>
              <a:t>/</a:t>
            </a:r>
            <a:r>
              <a:rPr kumimoji="1" lang="ko-KR" altLang="en-US" sz="1500" dirty="0"/>
              <a:t>프로그램</a:t>
            </a:r>
            <a:r>
              <a:rPr kumimoji="1" lang="en-US" altLang="ko-KR" sz="1500" dirty="0"/>
              <a:t>:** </a:t>
            </a:r>
            <a:r>
              <a:rPr kumimoji="1" lang="ko-KR" altLang="en-US" sz="1500" dirty="0"/>
              <a:t>물 관리 및 환경 지속 가능성 관련 교육 프로그램</a:t>
            </a:r>
          </a:p>
          <a:p>
            <a:pPr marL="0" indent="0">
              <a:buNone/>
            </a:pPr>
            <a:r>
              <a:rPr kumimoji="1" lang="en-US" altLang="ko-KR" sz="1500" dirty="0"/>
              <a:t>1. </a:t>
            </a:r>
            <a:r>
              <a:rPr kumimoji="1" lang="ko-KR" altLang="en-US" sz="1500" dirty="0" err="1"/>
              <a:t>플레밍</a:t>
            </a:r>
            <a:r>
              <a:rPr kumimoji="1" lang="ko-KR" altLang="en-US" sz="1500" dirty="0"/>
              <a:t> </a:t>
            </a:r>
            <a:r>
              <a:rPr kumimoji="1" lang="ko-KR" altLang="en-US" sz="1500" dirty="0" err="1"/>
              <a:t>컬리지에서</a:t>
            </a:r>
            <a:r>
              <a:rPr kumimoji="1" lang="ko-KR" altLang="en-US" sz="1500" dirty="0"/>
              <a:t> 제공하는 물 관리 및 환경 지속 가능성 관련 주요 프로그램은 무엇인가요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2. </a:t>
            </a:r>
            <a:r>
              <a:rPr kumimoji="1" lang="ko-KR" altLang="en-US" sz="1500" dirty="0"/>
              <a:t>학생들이 물 산업에서 성공적으로 경력을 쌓기 위해 어떤 실습 기회를 제공하고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3. </a:t>
            </a:r>
            <a:r>
              <a:rPr kumimoji="1" lang="ko-KR" altLang="en-US" sz="1500" dirty="0" err="1"/>
              <a:t>플레밍</a:t>
            </a:r>
            <a:r>
              <a:rPr kumimoji="1" lang="ko-KR" altLang="en-US" sz="1500" dirty="0"/>
              <a:t> </a:t>
            </a:r>
            <a:r>
              <a:rPr kumimoji="1" lang="ko-KR" altLang="en-US" sz="1500" dirty="0" err="1"/>
              <a:t>컬리지의</a:t>
            </a:r>
            <a:r>
              <a:rPr kumimoji="1" lang="ko-KR" altLang="en-US" sz="1500" dirty="0"/>
              <a:t> 연구 활동 중 주목할 만한 프로젝트가 있다면 소개해 주실 수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r>
              <a:rPr kumimoji="1" lang="en-US" altLang="ko-KR" sz="1500" dirty="0"/>
              <a:t>4. </a:t>
            </a:r>
            <a:r>
              <a:rPr kumimoji="1" lang="ko-KR" altLang="en-US" sz="1500" dirty="0"/>
              <a:t>물 산업의 미래를 준비하는 학생들에게 어떤 기술과 지식을 강조하고 있나요</a:t>
            </a:r>
            <a:r>
              <a:rPr kumimoji="1" lang="en-US" altLang="ko-KR" sz="1500" dirty="0"/>
              <a:t>?</a:t>
            </a:r>
          </a:p>
          <a:p>
            <a:pPr marL="0" indent="0">
              <a:buNone/>
            </a:pPr>
            <a:endParaRPr kumimoji="1" lang="en-US" altLang="ko-KR" sz="1000" dirty="0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2E254283-A924-473C-8AE7-C941CEDF8E54}"/>
              </a:ext>
            </a:extLst>
          </p:cNvPr>
          <p:cNvSpPr txBox="1">
            <a:spLocks/>
          </p:cNvSpPr>
          <p:nvPr/>
        </p:nvSpPr>
        <p:spPr>
          <a:xfrm>
            <a:off x="335280" y="396641"/>
            <a:ext cx="4858157" cy="917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3600" dirty="0"/>
              <a:t>인터뷰 목록 </a:t>
            </a:r>
            <a:r>
              <a:rPr kumimoji="1" lang="en-US" altLang="ko-KR" sz="3600" dirty="0"/>
              <a:t>-</a:t>
            </a:r>
            <a:r>
              <a:rPr kumimoji="1" lang="ko-KR" altLang="en-US" sz="3600" dirty="0"/>
              <a:t> </a:t>
            </a:r>
            <a:r>
              <a:rPr kumimoji="1" lang="en-US" altLang="ko-KR" sz="3600" dirty="0"/>
              <a:t>2</a:t>
            </a:r>
            <a:r>
              <a:rPr kumimoji="1" lang="ko-KR" altLang="en-US" sz="3600" dirty="0"/>
              <a:t>일차</a:t>
            </a:r>
          </a:p>
        </p:txBody>
      </p:sp>
    </p:spTree>
    <p:extLst>
      <p:ext uri="{BB962C8B-B14F-4D97-AF65-F5344CB8AC3E}">
        <p14:creationId xmlns:p14="http://schemas.microsoft.com/office/powerpoint/2010/main" val="3521775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E94A20-3AE7-1819-8405-A08522119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해외 네트워크 프로그램 탐방 일정 </a:t>
            </a:r>
            <a:r>
              <a:rPr kumimoji="1" lang="en-US" altLang="ko-KR" dirty="0"/>
              <a:t>-</a:t>
            </a:r>
            <a:r>
              <a:rPr kumimoji="1" lang="ko-KR" altLang="en-US" dirty="0"/>
              <a:t> </a:t>
            </a:r>
            <a:r>
              <a:rPr kumimoji="1" lang="en-US" altLang="ko-KR" dirty="0"/>
              <a:t>Congress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371EB9-2EC8-2BFF-C41E-E7C79DCDA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38662"/>
            <a:ext cx="5257800" cy="2065439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14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수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9069CC3C-0D72-4039-ECD6-310E177C4C4C}"/>
              </a:ext>
            </a:extLst>
          </p:cNvPr>
          <p:cNvSpPr txBox="1">
            <a:spLocks/>
          </p:cNvSpPr>
          <p:nvPr/>
        </p:nvSpPr>
        <p:spPr>
          <a:xfrm>
            <a:off x="838200" y="4171981"/>
            <a:ext cx="5257800" cy="2065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15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목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0A17F0E-7DC7-91D3-40AA-BB604BC2A2FC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257800" cy="2065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13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화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CA7A1C33-0805-6452-AA47-73135B55F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151413"/>
              </p:ext>
            </p:extLst>
          </p:nvPr>
        </p:nvGraphicFramePr>
        <p:xfrm>
          <a:off x="838200" y="2435008"/>
          <a:ext cx="4375826" cy="1590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87913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발표주제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10:30-12:00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2.11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13:30-15:00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1.1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15:30-17:00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5.7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784798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9DC88156-7DC3-1307-A29A-988737336D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284113"/>
              </p:ext>
            </p:extLst>
          </p:nvPr>
        </p:nvGraphicFramePr>
        <p:xfrm>
          <a:off x="6096000" y="2434012"/>
          <a:ext cx="4375826" cy="1590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87913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발표주제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10:30-12:00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1.19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13:30-15:00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1.3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15:30-17:00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1.4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7847988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C39CCF6E-02EC-1961-B8B4-620BDB633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157379"/>
              </p:ext>
            </p:extLst>
          </p:nvPr>
        </p:nvGraphicFramePr>
        <p:xfrm>
          <a:off x="838200" y="4742586"/>
          <a:ext cx="4375826" cy="1193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913">
                  <a:extLst>
                    <a:ext uri="{9D8B030D-6E8A-4147-A177-3AD203B41FA5}">
                      <a16:colId xmlns:a16="http://schemas.microsoft.com/office/drawing/2014/main" val="1453522168"/>
                    </a:ext>
                  </a:extLst>
                </a:gridCol>
                <a:gridCol w="2187913">
                  <a:extLst>
                    <a:ext uri="{9D8B030D-6E8A-4147-A177-3AD203B41FA5}">
                      <a16:colId xmlns:a16="http://schemas.microsoft.com/office/drawing/2014/main" val="2503682256"/>
                    </a:ext>
                  </a:extLst>
                </a:gridCol>
              </a:tblGrid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발표주제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1881311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10:30-12:00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1.5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217877"/>
                  </a:ext>
                </a:extLst>
              </a:tr>
              <a:tr h="3977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13:30-15:00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TS 3.8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0411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7337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2267D5-039C-0CAB-1709-7D3FD558B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err="1"/>
              <a:t>일자별</a:t>
            </a:r>
            <a:r>
              <a:rPr kumimoji="1" lang="ko-KR" altLang="en-US" dirty="0"/>
              <a:t> 세부계획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</a:t>
            </a:r>
            <a:r>
              <a:rPr kumimoji="1" lang="en-US" altLang="ko-KR" dirty="0"/>
              <a:t>8</a:t>
            </a:r>
            <a:r>
              <a:rPr kumimoji="1" lang="ko-KR" altLang="en-US" dirty="0"/>
              <a:t>월 </a:t>
            </a:r>
            <a:r>
              <a:rPr kumimoji="1" lang="en-US" altLang="ko-KR" dirty="0"/>
              <a:t>10</a:t>
            </a:r>
            <a:r>
              <a:rPr kumimoji="1" lang="ko-KR" altLang="en-US" dirty="0"/>
              <a:t>일</a:t>
            </a:r>
            <a:r>
              <a:rPr kumimoji="1" lang="en-US" altLang="ko-KR" dirty="0"/>
              <a:t>(</a:t>
            </a:r>
            <a:r>
              <a:rPr kumimoji="1" lang="ko-KR" altLang="en-US" dirty="0"/>
              <a:t>토</a:t>
            </a:r>
            <a:r>
              <a:rPr kumimoji="1" lang="en-US" altLang="ko-KR" dirty="0"/>
              <a:t>)</a:t>
            </a:r>
            <a:endParaRPr kumimoji="1" lang="ko-KR" altLang="en-US" dirty="0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76AC92C-30F7-AB08-1EEE-4C82E19545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/>
              <a:t>나이아가라 폭포 견학 </a:t>
            </a:r>
            <a:r>
              <a:rPr lang="en-US" altLang="ko-KR" dirty="0"/>
              <a:t>-</a:t>
            </a:r>
            <a:r>
              <a:rPr lang="ko-KR" altLang="en-US" dirty="0"/>
              <a:t> 주변 식당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1.</a:t>
            </a:r>
            <a:r>
              <a:rPr lang="ko-KR" altLang="en-US" dirty="0"/>
              <a:t> </a:t>
            </a:r>
            <a:r>
              <a:rPr lang="en-US" altLang="ko-KR" dirty="0"/>
              <a:t>The Flour mill 1904 bar:</a:t>
            </a:r>
            <a:r>
              <a:rPr lang="ko-KR" altLang="en-US" dirty="0"/>
              <a:t> 양식</a:t>
            </a:r>
            <a:r>
              <a:rPr lang="en-US" altLang="ko-KR" dirty="0"/>
              <a:t>,</a:t>
            </a:r>
            <a:r>
              <a:rPr lang="ko-KR" altLang="en-US" dirty="0"/>
              <a:t> 가격 약 </a:t>
            </a:r>
            <a:r>
              <a:rPr lang="en-US" altLang="ko-KR" dirty="0"/>
              <a:t>20</a:t>
            </a:r>
            <a:r>
              <a:rPr lang="ko-KR" altLang="en-US" dirty="0"/>
              <a:t>달러</a:t>
            </a:r>
            <a:r>
              <a:rPr lang="en-US" altLang="ko-KR" dirty="0"/>
              <a:t>,</a:t>
            </a:r>
            <a:r>
              <a:rPr lang="ko-KR" altLang="en-US" dirty="0"/>
              <a:t> 예약 필요 없음</a:t>
            </a:r>
            <a:endParaRPr lang="en-US" altLang="ko-KR" dirty="0"/>
          </a:p>
          <a:p>
            <a:r>
              <a:rPr lang="ko-KR" altLang="en-US" dirty="0"/>
              <a:t>위치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6080 </a:t>
            </a:r>
            <a:r>
              <a:rPr lang="en-US" altLang="ko-KR" dirty="0" err="1"/>
              <a:t>Fallsview</a:t>
            </a:r>
            <a:r>
              <a:rPr lang="en-US" altLang="ko-KR" dirty="0"/>
              <a:t> Blvd, Niagara Falls, ON L2G 3V5 </a:t>
            </a:r>
            <a:r>
              <a:rPr lang="ko-KR" altLang="en-US" dirty="0"/>
              <a:t>캐나다</a:t>
            </a:r>
            <a:endParaRPr lang="en-US" altLang="ko-KR" dirty="0"/>
          </a:p>
          <a:p>
            <a:r>
              <a:rPr lang="ko-KR" altLang="en-US" i="0" u="none" strike="noStrike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inherit"/>
              </a:rPr>
              <a:t>영업시간</a:t>
            </a:r>
            <a:r>
              <a:rPr lang="en-US" altLang="ko-KR" i="0" u="none" strike="noStrike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inherit"/>
              </a:rPr>
              <a:t>:</a:t>
            </a:r>
            <a:r>
              <a:rPr lang="ko-KR" altLang="en-US" i="0" u="none" strike="noStrike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inherit"/>
              </a:rPr>
              <a:t> 토</a:t>
            </a:r>
            <a:r>
              <a:rPr lang="ko-KR" altLang="en-US" dirty="0">
                <a:solidFill>
                  <a:srgbClr val="333333"/>
                </a:solidFill>
                <a:highlight>
                  <a:srgbClr val="FFFFFF"/>
                </a:highlight>
                <a:latin typeface="se-nanumgothic"/>
              </a:rPr>
              <a:t> </a:t>
            </a:r>
            <a:r>
              <a:rPr lang="en-US" altLang="ko-KR" i="0" u="none" strike="noStrike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se-nanumbareunhipi"/>
              </a:rPr>
              <a:t>08:00 </a:t>
            </a:r>
            <a:r>
              <a:rPr lang="en-US" altLang="ko-KR" b="0" i="0" u="none" strike="noStrike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se-nanumbareunhipi"/>
              </a:rPr>
              <a:t>~ 23:00</a:t>
            </a:r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se-nanumbareunhipi"/>
              </a:rPr>
              <a:t>​</a:t>
            </a:r>
            <a:endParaRPr lang="en-US" altLang="ko-KR" b="0" i="0" u="none" strike="noStrike" dirty="0">
              <a:solidFill>
                <a:srgbClr val="333333"/>
              </a:solidFill>
              <a:effectLst/>
              <a:latin typeface="se-nanumbareunhipi"/>
            </a:endParaRPr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</a:t>
            </a:r>
            <a:r>
              <a:rPr lang="ko-KR" altLang="en-US" dirty="0"/>
              <a:t> </a:t>
            </a:r>
            <a:r>
              <a:rPr lang="en-US" altLang="ko-KR" dirty="0"/>
              <a:t>Antica </a:t>
            </a:r>
            <a:r>
              <a:rPr lang="en-US" altLang="ko-KR" dirty="0" err="1"/>
              <a:t>Pizzeria&amp;Ristorante</a:t>
            </a:r>
            <a:r>
              <a:rPr lang="en-US" altLang="ko-KR" dirty="0"/>
              <a:t>:</a:t>
            </a:r>
            <a:r>
              <a:rPr lang="ko-KR" altLang="en-US" dirty="0"/>
              <a:t> 양식</a:t>
            </a:r>
            <a:r>
              <a:rPr lang="en-US" altLang="ko-KR" dirty="0"/>
              <a:t>,</a:t>
            </a:r>
            <a:r>
              <a:rPr lang="ko-KR" altLang="en-US" dirty="0"/>
              <a:t> 가격 </a:t>
            </a:r>
            <a:r>
              <a:rPr lang="en-US" altLang="ko-KR" dirty="0"/>
              <a:t>10~20</a:t>
            </a:r>
            <a:r>
              <a:rPr lang="ko-KR" altLang="en-US" dirty="0" err="1"/>
              <a:t>달러대</a:t>
            </a:r>
            <a:endParaRPr lang="en-US" altLang="ko-KR" dirty="0"/>
          </a:p>
          <a:p>
            <a:r>
              <a:rPr lang="ko-KR" altLang="en-US" dirty="0"/>
              <a:t>위치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" altLang="ko-KR" dirty="0"/>
              <a:t>5785 Victoria Ave, Niagara Falls, ON L2G 3L6 </a:t>
            </a:r>
            <a:r>
              <a:rPr lang="ko-KR" altLang="en-US" dirty="0"/>
              <a:t>캐나다</a:t>
            </a:r>
            <a:endParaRPr lang="en-US" altLang="ko-KR" dirty="0"/>
          </a:p>
          <a:p>
            <a:r>
              <a:rPr lang="ko-KR" altLang="en-US" dirty="0"/>
              <a:t>영업시간</a:t>
            </a:r>
            <a:r>
              <a:rPr lang="en-US" altLang="ko-KR" dirty="0"/>
              <a:t>:</a:t>
            </a:r>
            <a:r>
              <a:rPr lang="ko-KR" altLang="en-US" dirty="0"/>
              <a:t> 토요일</a:t>
            </a:r>
            <a:r>
              <a:rPr lang="en-US" altLang="ko-KR" dirty="0"/>
              <a:t>,</a:t>
            </a:r>
            <a:r>
              <a:rPr lang="ko-KR" altLang="en-US" dirty="0"/>
              <a:t>오후 </a:t>
            </a:r>
            <a:r>
              <a:rPr lang="en-US" altLang="ko-KR" dirty="0"/>
              <a:t>12:00~23:00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5959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47F38320-F643-8E71-42DF-735AFF0A7E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984094"/>
              </p:ext>
            </p:extLst>
          </p:nvPr>
        </p:nvGraphicFramePr>
        <p:xfrm>
          <a:off x="826395" y="915656"/>
          <a:ext cx="10515600" cy="544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065">
                  <a:extLst>
                    <a:ext uri="{9D8B030D-6E8A-4147-A177-3AD203B41FA5}">
                      <a16:colId xmlns:a16="http://schemas.microsoft.com/office/drawing/2014/main" val="3955684093"/>
                    </a:ext>
                  </a:extLst>
                </a:gridCol>
                <a:gridCol w="3576735">
                  <a:extLst>
                    <a:ext uri="{9D8B030D-6E8A-4147-A177-3AD203B41FA5}">
                      <a16:colId xmlns:a16="http://schemas.microsoft.com/office/drawing/2014/main" val="277446981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15886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5765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활동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방문 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비고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이동시간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방법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비용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필요 여부 등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854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준비 및 이동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St. Lawrence Market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" altLang="ko-KR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소요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120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136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95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이동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마켓 탐방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차량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6402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점심식사</a:t>
                      </a: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St. Lawrence Market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" altLang="ko-KR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fontAlgn="base"/>
                      <a:endParaRPr lang="en-US" altLang="ko-KR" sz="1600" b="0" i="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10~20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불필요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747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763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4478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미술관 탐방</a:t>
                      </a: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Art Gallery of Ontario</a:t>
                      </a:r>
                    </a:p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-24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세 미만 입장료 무료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452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성인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23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이동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5111585"/>
                  </a:ext>
                </a:extLst>
              </a:tr>
              <a:tr h="357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저녁식사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Moon Palace Cantonese Cuisine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endParaRPr lang="en-US" altLang="ko-KR" sz="1600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7686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숙소이동 및 휴식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소요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830814"/>
                  </a:ext>
                </a:extLst>
              </a:tr>
            </a:tbl>
          </a:graphicData>
        </a:graphic>
      </p:graphicFrame>
      <p:sp>
        <p:nvSpPr>
          <p:cNvPr id="6" name="제목 1">
            <a:extLst>
              <a:ext uri="{FF2B5EF4-FFF2-40B4-BE49-F238E27FC236}">
                <a16:creationId xmlns:a16="http://schemas.microsoft.com/office/drawing/2014/main" id="{1137EF41-450A-43AF-9B97-7FE235F585AE}"/>
              </a:ext>
            </a:extLst>
          </p:cNvPr>
          <p:cNvSpPr txBox="1">
            <a:spLocks/>
          </p:cNvSpPr>
          <p:nvPr/>
        </p:nvSpPr>
        <p:spPr>
          <a:xfrm>
            <a:off x="746493" y="221940"/>
            <a:ext cx="8260080" cy="631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800" dirty="0" err="1">
                <a:latin typeface="+mn-ea"/>
                <a:ea typeface="+mn-ea"/>
              </a:rPr>
              <a:t>일자별</a:t>
            </a:r>
            <a:r>
              <a:rPr kumimoji="1" lang="ko-KR" altLang="en-US" sz="2800" dirty="0">
                <a:latin typeface="+mn-ea"/>
                <a:ea typeface="+mn-ea"/>
              </a:rPr>
              <a:t> 세부계획 </a:t>
            </a:r>
            <a:r>
              <a:rPr kumimoji="1" lang="en-US" altLang="ko-KR" sz="2800" dirty="0">
                <a:latin typeface="+mn-ea"/>
                <a:ea typeface="+mn-ea"/>
              </a:rPr>
              <a:t>–</a:t>
            </a:r>
            <a:r>
              <a:rPr kumimoji="1" lang="ko-KR" altLang="en-US" sz="2800" dirty="0">
                <a:latin typeface="+mn-ea"/>
                <a:ea typeface="+mn-ea"/>
              </a:rPr>
              <a:t> </a:t>
            </a:r>
            <a:r>
              <a:rPr kumimoji="1" lang="en-US" altLang="ko-KR" sz="2800" dirty="0">
                <a:latin typeface="+mn-ea"/>
                <a:ea typeface="+mn-ea"/>
              </a:rPr>
              <a:t>8</a:t>
            </a:r>
            <a:r>
              <a:rPr kumimoji="1" lang="ko-KR" altLang="en-US" sz="2800" dirty="0">
                <a:latin typeface="+mn-ea"/>
                <a:ea typeface="+mn-ea"/>
              </a:rPr>
              <a:t>월 </a:t>
            </a:r>
            <a:r>
              <a:rPr kumimoji="1" lang="en-US" altLang="ko-KR" sz="2800" dirty="0">
                <a:latin typeface="+mn-ea"/>
                <a:ea typeface="+mn-ea"/>
              </a:rPr>
              <a:t>11</a:t>
            </a:r>
            <a:r>
              <a:rPr kumimoji="1" lang="ko-KR" altLang="en-US" sz="2800" dirty="0">
                <a:latin typeface="+mn-ea"/>
                <a:ea typeface="+mn-ea"/>
              </a:rPr>
              <a:t>일</a:t>
            </a:r>
            <a:r>
              <a:rPr kumimoji="1" lang="en-US" altLang="ko-KR" sz="2800" dirty="0">
                <a:latin typeface="+mn-ea"/>
                <a:ea typeface="+mn-ea"/>
              </a:rPr>
              <a:t>(</a:t>
            </a:r>
            <a:r>
              <a:rPr kumimoji="1" lang="ko-KR" altLang="en-US" sz="2800" dirty="0">
                <a:latin typeface="+mn-ea"/>
                <a:ea typeface="+mn-ea"/>
              </a:rPr>
              <a:t>일</a:t>
            </a:r>
            <a:r>
              <a:rPr kumimoji="1" lang="en-US" altLang="ko-KR" sz="2800" dirty="0">
                <a:latin typeface="+mn-ea"/>
                <a:ea typeface="+mn-ea"/>
              </a:rPr>
              <a:t>)</a:t>
            </a:r>
            <a:endParaRPr kumimoji="1" lang="ko-KR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71198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47F38320-F643-8E71-42DF-735AFF0A7E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968140"/>
              </p:ext>
            </p:extLst>
          </p:nvPr>
        </p:nvGraphicFramePr>
        <p:xfrm>
          <a:off x="829322" y="910997"/>
          <a:ext cx="10515600" cy="565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065">
                  <a:extLst>
                    <a:ext uri="{9D8B030D-6E8A-4147-A177-3AD203B41FA5}">
                      <a16:colId xmlns:a16="http://schemas.microsoft.com/office/drawing/2014/main" val="3955684093"/>
                    </a:ext>
                  </a:extLst>
                </a:gridCol>
                <a:gridCol w="3576735">
                  <a:extLst>
                    <a:ext uri="{9D8B030D-6E8A-4147-A177-3AD203B41FA5}">
                      <a16:colId xmlns:a16="http://schemas.microsoft.com/office/drawing/2014/main" val="277446981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15886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5765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활동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방문 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비고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이동시간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방법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비용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필요 여부 등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854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준비 및 이동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소요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120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UNISENSE,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EXACTBLUE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인터뷰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136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TS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2.11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95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6402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점심식사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A&amp;W Canada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10~20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불필요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747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TS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1.1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763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4478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TS 5.7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452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23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dirty="0" err="1">
                          <a:latin typeface="+mn-ea"/>
                          <a:ea typeface="+mn-ea"/>
                        </a:rPr>
                        <a:t>inCTRL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인터뷰 및 내용 정리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5111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저녁식사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Khao San 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태국 음식</a:t>
                      </a:r>
                      <a:endParaRPr lang="en-US" altLang="ko-KR" sz="1600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7686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타 기업 박람회 자유 방문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830814"/>
                  </a:ext>
                </a:extLst>
              </a:tr>
            </a:tbl>
          </a:graphicData>
        </a:graphic>
      </p:graphicFrame>
      <p:sp>
        <p:nvSpPr>
          <p:cNvPr id="7" name="제목 1">
            <a:extLst>
              <a:ext uri="{FF2B5EF4-FFF2-40B4-BE49-F238E27FC236}">
                <a16:creationId xmlns:a16="http://schemas.microsoft.com/office/drawing/2014/main" id="{D2F13522-29E1-4743-8597-FCA201B6B376}"/>
              </a:ext>
            </a:extLst>
          </p:cNvPr>
          <p:cNvSpPr txBox="1">
            <a:spLocks/>
          </p:cNvSpPr>
          <p:nvPr/>
        </p:nvSpPr>
        <p:spPr>
          <a:xfrm>
            <a:off x="746493" y="221940"/>
            <a:ext cx="8260080" cy="631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800" dirty="0" err="1">
                <a:latin typeface="+mn-ea"/>
                <a:ea typeface="+mn-ea"/>
              </a:rPr>
              <a:t>일자별</a:t>
            </a:r>
            <a:r>
              <a:rPr kumimoji="1" lang="ko-KR" altLang="en-US" sz="2800" dirty="0">
                <a:latin typeface="+mn-ea"/>
                <a:ea typeface="+mn-ea"/>
              </a:rPr>
              <a:t> 세부계획 </a:t>
            </a:r>
            <a:r>
              <a:rPr kumimoji="1" lang="en-US" altLang="ko-KR" sz="2800" dirty="0">
                <a:latin typeface="+mn-ea"/>
                <a:ea typeface="+mn-ea"/>
              </a:rPr>
              <a:t>–</a:t>
            </a:r>
            <a:r>
              <a:rPr kumimoji="1" lang="ko-KR" altLang="en-US" sz="2800" dirty="0">
                <a:latin typeface="+mn-ea"/>
                <a:ea typeface="+mn-ea"/>
              </a:rPr>
              <a:t> </a:t>
            </a:r>
            <a:r>
              <a:rPr kumimoji="1" lang="en-US" altLang="ko-KR" sz="2800" dirty="0">
                <a:latin typeface="+mn-ea"/>
                <a:ea typeface="+mn-ea"/>
              </a:rPr>
              <a:t>8</a:t>
            </a:r>
            <a:r>
              <a:rPr kumimoji="1" lang="ko-KR" altLang="en-US" sz="2800" dirty="0">
                <a:latin typeface="+mn-ea"/>
                <a:ea typeface="+mn-ea"/>
              </a:rPr>
              <a:t>월 </a:t>
            </a:r>
            <a:r>
              <a:rPr kumimoji="1" lang="en-US" altLang="ko-KR" sz="2800" dirty="0">
                <a:latin typeface="+mn-ea"/>
                <a:ea typeface="+mn-ea"/>
              </a:rPr>
              <a:t>13</a:t>
            </a:r>
            <a:r>
              <a:rPr kumimoji="1" lang="ko-KR" altLang="en-US" sz="2800" dirty="0">
                <a:latin typeface="+mn-ea"/>
                <a:ea typeface="+mn-ea"/>
              </a:rPr>
              <a:t>일</a:t>
            </a:r>
            <a:r>
              <a:rPr kumimoji="1" lang="en-US" altLang="ko-KR" sz="2800" dirty="0">
                <a:latin typeface="+mn-ea"/>
                <a:ea typeface="+mn-ea"/>
              </a:rPr>
              <a:t>(</a:t>
            </a:r>
            <a:r>
              <a:rPr kumimoji="1" lang="ko-KR" altLang="en-US" sz="2800" dirty="0">
                <a:latin typeface="+mn-ea"/>
                <a:ea typeface="+mn-ea"/>
              </a:rPr>
              <a:t>화</a:t>
            </a:r>
            <a:r>
              <a:rPr kumimoji="1" lang="en-US" altLang="ko-KR" sz="2800" dirty="0">
                <a:latin typeface="+mn-ea"/>
                <a:ea typeface="+mn-ea"/>
              </a:rPr>
              <a:t>)</a:t>
            </a:r>
            <a:endParaRPr kumimoji="1" lang="ko-KR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10367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3">
            <a:extLst>
              <a:ext uri="{FF2B5EF4-FFF2-40B4-BE49-F238E27FC236}">
                <a16:creationId xmlns:a16="http://schemas.microsoft.com/office/drawing/2014/main" id="{AA6BED3F-77E7-D5CE-8DFC-73D74B4C00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8807297"/>
              </p:ext>
            </p:extLst>
          </p:nvPr>
        </p:nvGraphicFramePr>
        <p:xfrm>
          <a:off x="829322" y="893718"/>
          <a:ext cx="10515600" cy="565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404">
                  <a:extLst>
                    <a:ext uri="{9D8B030D-6E8A-4147-A177-3AD203B41FA5}">
                      <a16:colId xmlns:a16="http://schemas.microsoft.com/office/drawing/2014/main" val="3955684093"/>
                    </a:ext>
                  </a:extLst>
                </a:gridCol>
                <a:gridCol w="3595396">
                  <a:extLst>
                    <a:ext uri="{9D8B030D-6E8A-4147-A177-3AD203B41FA5}">
                      <a16:colId xmlns:a16="http://schemas.microsoft.com/office/drawing/2014/main" val="277446981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15886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576507"/>
                    </a:ext>
                  </a:extLst>
                </a:gridCol>
              </a:tblGrid>
              <a:tr h="5279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활동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방문 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비고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이동시간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방법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비용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필요 여부 등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854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준비 및 이동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소요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120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SEWERIN,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600" dirty="0" err="1">
                          <a:latin typeface="+mn-ea"/>
                          <a:ea typeface="+mn-ea"/>
                        </a:rPr>
                        <a:t>Itron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인터뷰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136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TS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1.19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95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6402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점심식사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A&amp;W Canada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10~20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불필요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747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TS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1.3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763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4478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TS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1.4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452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23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CLA-VAL, GRUNDFOS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인터뷰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5111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저녁식사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Jack Astor's Bar &amp; Grill Front Street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endParaRPr lang="en-US" altLang="ko-KR" sz="1600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7686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내용 정리 및 타 기업 박람회 자유 방문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830814"/>
                  </a:ext>
                </a:extLst>
              </a:tr>
            </a:tbl>
          </a:graphicData>
        </a:graphic>
      </p:graphicFrame>
      <p:sp>
        <p:nvSpPr>
          <p:cNvPr id="6" name="제목 1">
            <a:extLst>
              <a:ext uri="{FF2B5EF4-FFF2-40B4-BE49-F238E27FC236}">
                <a16:creationId xmlns:a16="http://schemas.microsoft.com/office/drawing/2014/main" id="{5043DDFE-5CD8-4429-B2D0-786C801C4BD2}"/>
              </a:ext>
            </a:extLst>
          </p:cNvPr>
          <p:cNvSpPr txBox="1">
            <a:spLocks/>
          </p:cNvSpPr>
          <p:nvPr/>
        </p:nvSpPr>
        <p:spPr>
          <a:xfrm>
            <a:off x="746493" y="221940"/>
            <a:ext cx="8260080" cy="631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800" dirty="0" err="1">
                <a:latin typeface="+mn-ea"/>
                <a:ea typeface="+mn-ea"/>
              </a:rPr>
              <a:t>일자별</a:t>
            </a:r>
            <a:r>
              <a:rPr kumimoji="1" lang="ko-KR" altLang="en-US" sz="2800" dirty="0">
                <a:latin typeface="+mn-ea"/>
                <a:ea typeface="+mn-ea"/>
              </a:rPr>
              <a:t> 세부계획 </a:t>
            </a:r>
            <a:r>
              <a:rPr kumimoji="1" lang="en-US" altLang="ko-KR" sz="2800" dirty="0">
                <a:latin typeface="+mn-ea"/>
                <a:ea typeface="+mn-ea"/>
              </a:rPr>
              <a:t>–</a:t>
            </a:r>
            <a:r>
              <a:rPr kumimoji="1" lang="ko-KR" altLang="en-US" sz="2800" dirty="0">
                <a:latin typeface="+mn-ea"/>
                <a:ea typeface="+mn-ea"/>
              </a:rPr>
              <a:t> </a:t>
            </a:r>
            <a:r>
              <a:rPr kumimoji="1" lang="en-US" altLang="ko-KR" sz="2800" dirty="0">
                <a:latin typeface="+mn-ea"/>
                <a:ea typeface="+mn-ea"/>
              </a:rPr>
              <a:t>8</a:t>
            </a:r>
            <a:r>
              <a:rPr kumimoji="1" lang="ko-KR" altLang="en-US" sz="2800" dirty="0">
                <a:latin typeface="+mn-ea"/>
                <a:ea typeface="+mn-ea"/>
              </a:rPr>
              <a:t>월 </a:t>
            </a:r>
            <a:r>
              <a:rPr kumimoji="1" lang="en-US" altLang="ko-KR" sz="2800" dirty="0">
                <a:latin typeface="+mn-ea"/>
                <a:ea typeface="+mn-ea"/>
              </a:rPr>
              <a:t>14</a:t>
            </a:r>
            <a:r>
              <a:rPr kumimoji="1" lang="ko-KR" altLang="en-US" sz="2800" dirty="0">
                <a:latin typeface="+mn-ea"/>
                <a:ea typeface="+mn-ea"/>
              </a:rPr>
              <a:t>일</a:t>
            </a:r>
            <a:r>
              <a:rPr kumimoji="1" lang="en-US" altLang="ko-KR" sz="2800" dirty="0">
                <a:latin typeface="+mn-ea"/>
                <a:ea typeface="+mn-ea"/>
              </a:rPr>
              <a:t>(</a:t>
            </a:r>
            <a:r>
              <a:rPr kumimoji="1" lang="ko-KR" altLang="en-US" sz="2800" dirty="0">
                <a:latin typeface="+mn-ea"/>
                <a:ea typeface="+mn-ea"/>
              </a:rPr>
              <a:t>수</a:t>
            </a:r>
            <a:r>
              <a:rPr kumimoji="1" lang="en-US" altLang="ko-KR" sz="2800" dirty="0">
                <a:latin typeface="+mn-ea"/>
                <a:ea typeface="+mn-ea"/>
              </a:rPr>
              <a:t>)</a:t>
            </a:r>
            <a:endParaRPr kumimoji="1" lang="ko-KR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1767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3">
            <a:extLst>
              <a:ext uri="{FF2B5EF4-FFF2-40B4-BE49-F238E27FC236}">
                <a16:creationId xmlns:a16="http://schemas.microsoft.com/office/drawing/2014/main" id="{71EEF674-FC98-A553-CA13-4970D9548D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623562"/>
              </p:ext>
            </p:extLst>
          </p:nvPr>
        </p:nvGraphicFramePr>
        <p:xfrm>
          <a:off x="838200" y="777095"/>
          <a:ext cx="10515600" cy="589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065">
                  <a:extLst>
                    <a:ext uri="{9D8B030D-6E8A-4147-A177-3AD203B41FA5}">
                      <a16:colId xmlns:a16="http://schemas.microsoft.com/office/drawing/2014/main" val="3955684093"/>
                    </a:ext>
                  </a:extLst>
                </a:gridCol>
                <a:gridCol w="3576735">
                  <a:extLst>
                    <a:ext uri="{9D8B030D-6E8A-4147-A177-3AD203B41FA5}">
                      <a16:colId xmlns:a16="http://schemas.microsoft.com/office/drawing/2014/main" val="277446981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15886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95765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활동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방문 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비고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이동시간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방법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비용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필요 여부 등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854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준비 및 이동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지하철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 소요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120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09:00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DIGITAL WATER </a:t>
                      </a:r>
                      <a:r>
                        <a:rPr kumimoji="1" lang="en-US" altLang="ko-KR" sz="1600" dirty="0" err="1">
                          <a:latin typeface="+mn-ea"/>
                          <a:ea typeface="+mn-ea"/>
                        </a:rPr>
                        <a:t>soluntion</a:t>
                      </a: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600" dirty="0">
                          <a:latin typeface="+mn-ea"/>
                          <a:ea typeface="+mn-ea"/>
                        </a:rPr>
                        <a:t>Xylem</a:t>
                      </a:r>
                      <a:r>
                        <a:rPr kumimoji="1" lang="ko-KR" altLang="en-US" sz="1600" dirty="0">
                          <a:latin typeface="+mn-ea"/>
                          <a:ea typeface="+mn-ea"/>
                        </a:rPr>
                        <a:t> 인터뷰 및 정리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136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TS 1.5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95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11:00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6402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12:00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점심식사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A&amp;W Canada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10~20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불필요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747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13:00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TS 3.8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Congress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참여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Metro Toronto Convention 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763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14:00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4478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15:00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Fleming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인터뷰 및 교류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내용 정리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452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16:00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타 기업 박람회 자유 방문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23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17:00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5111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18:00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저녁식사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Scaddabush Italian Kitchen &amp; Bar Front Street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  <a:endParaRPr lang="en-US" altLang="ko-KR" sz="1600" dirty="0"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30~40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달러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예약 가능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필요 여부 확인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7686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19:00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20:00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숙소 이동 및 휴식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Chelsea Hotel, Toronto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도보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830814"/>
                  </a:ext>
                </a:extLst>
              </a:tr>
            </a:tbl>
          </a:graphicData>
        </a:graphic>
      </p:graphicFrame>
      <p:sp>
        <p:nvSpPr>
          <p:cNvPr id="6" name="제목 1">
            <a:extLst>
              <a:ext uri="{FF2B5EF4-FFF2-40B4-BE49-F238E27FC236}">
                <a16:creationId xmlns:a16="http://schemas.microsoft.com/office/drawing/2014/main" id="{FB481776-46EA-4D34-A288-3FF2FCB535F2}"/>
              </a:ext>
            </a:extLst>
          </p:cNvPr>
          <p:cNvSpPr txBox="1">
            <a:spLocks/>
          </p:cNvSpPr>
          <p:nvPr/>
        </p:nvSpPr>
        <p:spPr>
          <a:xfrm>
            <a:off x="746493" y="221940"/>
            <a:ext cx="8260080" cy="631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800" dirty="0" err="1">
                <a:latin typeface="+mn-ea"/>
                <a:ea typeface="+mn-ea"/>
              </a:rPr>
              <a:t>일자별</a:t>
            </a:r>
            <a:r>
              <a:rPr kumimoji="1" lang="ko-KR" altLang="en-US" sz="2800" dirty="0">
                <a:latin typeface="+mn-ea"/>
                <a:ea typeface="+mn-ea"/>
              </a:rPr>
              <a:t> 세부계획 </a:t>
            </a:r>
            <a:r>
              <a:rPr kumimoji="1" lang="en-US" altLang="ko-KR" sz="2800" dirty="0">
                <a:latin typeface="+mn-ea"/>
                <a:ea typeface="+mn-ea"/>
              </a:rPr>
              <a:t>–</a:t>
            </a:r>
            <a:r>
              <a:rPr kumimoji="1" lang="ko-KR" altLang="en-US" sz="2800" dirty="0">
                <a:latin typeface="+mn-ea"/>
                <a:ea typeface="+mn-ea"/>
              </a:rPr>
              <a:t> </a:t>
            </a:r>
            <a:r>
              <a:rPr kumimoji="1" lang="en-US" altLang="ko-KR" sz="2800" dirty="0">
                <a:latin typeface="+mn-ea"/>
                <a:ea typeface="+mn-ea"/>
              </a:rPr>
              <a:t>8</a:t>
            </a:r>
            <a:r>
              <a:rPr kumimoji="1" lang="ko-KR" altLang="en-US" sz="2800" dirty="0">
                <a:latin typeface="+mn-ea"/>
                <a:ea typeface="+mn-ea"/>
              </a:rPr>
              <a:t>월 </a:t>
            </a:r>
            <a:r>
              <a:rPr kumimoji="1" lang="en-US" altLang="ko-KR" sz="2800" dirty="0">
                <a:latin typeface="+mn-ea"/>
                <a:ea typeface="+mn-ea"/>
              </a:rPr>
              <a:t>15</a:t>
            </a:r>
            <a:r>
              <a:rPr kumimoji="1" lang="ko-KR" altLang="en-US" sz="2800" dirty="0">
                <a:latin typeface="+mn-ea"/>
                <a:ea typeface="+mn-ea"/>
              </a:rPr>
              <a:t>일</a:t>
            </a:r>
            <a:r>
              <a:rPr kumimoji="1" lang="en-US" altLang="ko-KR" sz="2800" dirty="0">
                <a:latin typeface="+mn-ea"/>
                <a:ea typeface="+mn-ea"/>
              </a:rPr>
              <a:t>(</a:t>
            </a:r>
            <a:r>
              <a:rPr kumimoji="1" lang="ko-KR" altLang="en-US" sz="2800" dirty="0">
                <a:latin typeface="+mn-ea"/>
                <a:ea typeface="+mn-ea"/>
              </a:rPr>
              <a:t>목</a:t>
            </a:r>
            <a:r>
              <a:rPr kumimoji="1" lang="en-US" altLang="ko-KR" sz="2800" dirty="0">
                <a:latin typeface="+mn-ea"/>
                <a:ea typeface="+mn-ea"/>
              </a:rPr>
              <a:t>)</a:t>
            </a:r>
            <a:endParaRPr kumimoji="1" lang="ko-KR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8588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2267D5-039C-0CAB-1709-7D3FD558B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추천 여행지</a:t>
            </a:r>
          </a:p>
        </p:txBody>
      </p:sp>
      <p:pic>
        <p:nvPicPr>
          <p:cNvPr id="7" name="그림 6" descr="텍스트, 스크린샷, 웹사이트, 온라인 광고이(가) 표시된 사진&#10;&#10;자동 생성된 설명">
            <a:extLst>
              <a:ext uri="{FF2B5EF4-FFF2-40B4-BE49-F238E27FC236}">
                <a16:creationId xmlns:a16="http://schemas.microsoft.com/office/drawing/2014/main" id="{AB29BB52-2CF7-9770-5AEB-1792F86C7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44968"/>
            <a:ext cx="3390900" cy="4874418"/>
          </a:xfrm>
          <a:prstGeom prst="rect">
            <a:avLst/>
          </a:prstGeom>
        </p:spPr>
      </p:pic>
      <p:pic>
        <p:nvPicPr>
          <p:cNvPr id="9" name="그림 8" descr="텍스트, 지도, 아틀라스, 폰트이(가) 표시된 사진&#10;&#10;자동 생성된 설명">
            <a:extLst>
              <a:ext uri="{FF2B5EF4-FFF2-40B4-BE49-F238E27FC236}">
                <a16:creationId xmlns:a16="http://schemas.microsoft.com/office/drawing/2014/main" id="{7667C2AB-420A-08C9-45F2-385E7C4A9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588" y="1618456"/>
            <a:ext cx="6347212" cy="487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07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2267D5-039C-0CAB-1709-7D3FD558B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099" y="90805"/>
            <a:ext cx="2398776" cy="613283"/>
          </a:xfrm>
        </p:spPr>
        <p:txBody>
          <a:bodyPr>
            <a:normAutofit/>
          </a:bodyPr>
          <a:lstStyle/>
          <a:p>
            <a:r>
              <a:rPr kumimoji="1" lang="ko-KR" altLang="en-US" sz="3000" dirty="0"/>
              <a:t>추천 여행지</a:t>
            </a:r>
          </a:p>
        </p:txBody>
      </p:sp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8764D79F-D8BE-E47B-201D-E2AEBB4CE5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4652454"/>
              </p:ext>
            </p:extLst>
          </p:nvPr>
        </p:nvGraphicFramePr>
        <p:xfrm>
          <a:off x="419099" y="1033907"/>
          <a:ext cx="11353801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563">
                  <a:extLst>
                    <a:ext uri="{9D8B030D-6E8A-4147-A177-3AD203B41FA5}">
                      <a16:colId xmlns:a16="http://schemas.microsoft.com/office/drawing/2014/main" val="3955684093"/>
                    </a:ext>
                  </a:extLst>
                </a:gridCol>
                <a:gridCol w="2781207">
                  <a:extLst>
                    <a:ext uri="{9D8B030D-6E8A-4147-A177-3AD203B41FA5}">
                      <a16:colId xmlns:a16="http://schemas.microsoft.com/office/drawing/2014/main" val="2774469818"/>
                    </a:ext>
                  </a:extLst>
                </a:gridCol>
                <a:gridCol w="1696413">
                  <a:extLst>
                    <a:ext uri="{9D8B030D-6E8A-4147-A177-3AD203B41FA5}">
                      <a16:colId xmlns:a16="http://schemas.microsoft.com/office/drawing/2014/main" val="2915886370"/>
                    </a:ext>
                  </a:extLst>
                </a:gridCol>
                <a:gridCol w="3900196">
                  <a:extLst>
                    <a:ext uri="{9D8B030D-6E8A-4147-A177-3AD203B41FA5}">
                      <a16:colId xmlns:a16="http://schemas.microsoft.com/office/drawing/2014/main" val="29576507"/>
                    </a:ext>
                  </a:extLst>
                </a:gridCol>
                <a:gridCol w="837422">
                  <a:extLst>
                    <a:ext uri="{9D8B030D-6E8A-4147-A177-3AD203B41FA5}">
                      <a16:colId xmlns:a16="http://schemas.microsoft.com/office/drawing/2014/main" val="26025344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여행지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활동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입장료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호텔까지의 거리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/>
                        <a:t>이동시간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비고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순위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854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더 </a:t>
                      </a:r>
                      <a:r>
                        <a:rPr lang="ko-KR" altLang="en-US" dirty="0" err="1"/>
                        <a:t>디스틸러리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히스토릭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디스트릿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레스토랑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카페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상점이 모여 있는 문화 명소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-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자동차 </a:t>
                      </a:r>
                      <a:r>
                        <a:rPr lang="en-US" altLang="ko-KR" dirty="0"/>
                        <a:t>8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전철 </a:t>
                      </a:r>
                      <a:r>
                        <a:rPr lang="en-US" altLang="ko-KR" dirty="0"/>
                        <a:t>24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도보 </a:t>
                      </a:r>
                      <a:r>
                        <a:rPr lang="en-US" altLang="ko-KR" dirty="0"/>
                        <a:t>37</a:t>
                      </a:r>
                      <a:r>
                        <a:rPr lang="ko-KR" altLang="en-US" dirty="0"/>
                        <a:t>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120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영</a:t>
                      </a:r>
                      <a:r>
                        <a:rPr lang="en-US" altLang="ko-KR" dirty="0"/>
                        <a:t>-</a:t>
                      </a:r>
                      <a:r>
                        <a:rPr lang="ko-KR" altLang="en-US" dirty="0" err="1"/>
                        <a:t>던다스</a:t>
                      </a:r>
                      <a:r>
                        <a:rPr lang="ko-KR" altLang="en-US" dirty="0"/>
                        <a:t> 광장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토론토의 가장 번화한 광장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-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도보 </a:t>
                      </a:r>
                      <a:r>
                        <a:rPr lang="en-US" altLang="ko-KR" dirty="0"/>
                        <a:t>5</a:t>
                      </a:r>
                      <a:r>
                        <a:rPr lang="ko-KR" altLang="en-US" dirty="0"/>
                        <a:t>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136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켄싱턴</a:t>
                      </a:r>
                      <a:r>
                        <a:rPr lang="ko-KR" altLang="en-US" dirty="0"/>
                        <a:t> 마켓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이민자들의 문화를 느낄 수 있는 공간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길거리 음식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-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자동차 </a:t>
                      </a:r>
                      <a:r>
                        <a:rPr lang="en-US" altLang="ko-KR" dirty="0"/>
                        <a:t>6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전철 </a:t>
                      </a:r>
                      <a:r>
                        <a:rPr lang="en-US" altLang="ko-KR" dirty="0"/>
                        <a:t>20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도보 </a:t>
                      </a:r>
                      <a:r>
                        <a:rPr lang="en-US" altLang="ko-KR" dirty="0"/>
                        <a:t>25</a:t>
                      </a:r>
                      <a:r>
                        <a:rPr lang="ko-KR" altLang="en-US" dirty="0"/>
                        <a:t>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95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CN</a:t>
                      </a:r>
                      <a:r>
                        <a:rPr lang="ko-KR" altLang="en-US" dirty="0"/>
                        <a:t> 타워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전망대가 있는 관광명소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전망대 입장료</a:t>
                      </a:r>
                      <a:r>
                        <a:rPr lang="en-US" altLang="ko-KR" dirty="0"/>
                        <a:t>: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45</a:t>
                      </a:r>
                      <a:r>
                        <a:rPr lang="ko-KR" altLang="en-US" dirty="0"/>
                        <a:t>달러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자동차 </a:t>
                      </a:r>
                      <a:r>
                        <a:rPr lang="en-US" altLang="ko-KR" dirty="0"/>
                        <a:t>7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전철 </a:t>
                      </a:r>
                      <a:r>
                        <a:rPr lang="en-US" altLang="ko-KR" dirty="0"/>
                        <a:t>21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도보 </a:t>
                      </a:r>
                      <a:r>
                        <a:rPr lang="en-US" altLang="ko-KR" dirty="0"/>
                        <a:t>34</a:t>
                      </a:r>
                      <a:r>
                        <a:rPr lang="ko-KR" altLang="en-US" dirty="0"/>
                        <a:t>분</a:t>
                      </a:r>
                      <a:endParaRPr lang="en-US" altLang="ko-KR" dirty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Metro Toronto Convention Centre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바로 옆에 위치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밖에서 구경</a:t>
                      </a: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" altLang="ko-K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6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6402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토론토 대학교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캐나다 최초 고등교육기관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-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자동차 </a:t>
                      </a:r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전철 </a:t>
                      </a:r>
                      <a:r>
                        <a:rPr lang="en-US" altLang="ko-KR" dirty="0"/>
                        <a:t>12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도보 </a:t>
                      </a:r>
                      <a:r>
                        <a:rPr lang="en-US" altLang="ko-KR" dirty="0"/>
                        <a:t>15</a:t>
                      </a:r>
                      <a:r>
                        <a:rPr lang="ko-KR" altLang="en-US" dirty="0"/>
                        <a:t>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747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로열 온타리오 박물관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자연사와 미술사를 함께 볼 수 있는 종합 박물관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26</a:t>
                      </a:r>
                      <a:r>
                        <a:rPr lang="ko-KR" altLang="en-US" dirty="0"/>
                        <a:t>달러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자동차 </a:t>
                      </a:r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전철 </a:t>
                      </a:r>
                      <a:r>
                        <a:rPr lang="en-US" altLang="ko-KR" dirty="0"/>
                        <a:t>16</a:t>
                      </a:r>
                      <a:r>
                        <a:rPr lang="ko-KR" altLang="en-US" dirty="0"/>
                        <a:t>분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 도보 </a:t>
                      </a:r>
                      <a:r>
                        <a:rPr lang="en-US" altLang="ko-KR" dirty="0"/>
                        <a:t>25</a:t>
                      </a:r>
                      <a:r>
                        <a:rPr lang="ko-KR" altLang="en-US" dirty="0"/>
                        <a:t>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763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1124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313277-70C0-01D2-8F8C-960AC890B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주요 계획 및 성과물</a:t>
            </a:r>
            <a:endParaRPr kumimoji="1"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CAB6A8-4F14-6657-409D-F1076C330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6547338" cy="4351338"/>
          </a:xfrm>
        </p:spPr>
        <p:txBody>
          <a:bodyPr/>
          <a:lstStyle/>
          <a:p>
            <a:r>
              <a:rPr kumimoji="1" lang="ko-KR" altLang="en-US" dirty="0" err="1"/>
              <a:t>리플렛</a:t>
            </a:r>
            <a:r>
              <a:rPr kumimoji="1" lang="ko-KR" altLang="en-US" dirty="0"/>
              <a:t> 제작 </a:t>
            </a:r>
            <a:r>
              <a:rPr kumimoji="1" lang="en-US" altLang="ko-KR" dirty="0">
                <a:sym typeface="Wingdings" pitchFamily="2" charset="2"/>
              </a:rPr>
              <a:t></a:t>
            </a:r>
            <a:r>
              <a:rPr kumimoji="1" lang="ko-KR" altLang="en-US" dirty="0">
                <a:sym typeface="Wingdings" pitchFamily="2" charset="2"/>
              </a:rPr>
              <a:t> 성과공유회 시 배포</a:t>
            </a:r>
            <a:endParaRPr kumimoji="1" lang="en-US" altLang="ko-KR" dirty="0">
              <a:sym typeface="Wingdings" pitchFamily="2" charset="2"/>
            </a:endParaRPr>
          </a:p>
          <a:p>
            <a:r>
              <a:rPr kumimoji="1" lang="ko-KR" altLang="en-US" dirty="0" err="1">
                <a:sym typeface="Wingdings" pitchFamily="2" charset="2"/>
              </a:rPr>
              <a:t>리플렛</a:t>
            </a:r>
            <a:r>
              <a:rPr kumimoji="1" lang="ko-KR" altLang="en-US" dirty="0">
                <a:sym typeface="Wingdings" pitchFamily="2" charset="2"/>
              </a:rPr>
              <a:t> 예시</a:t>
            </a:r>
            <a:endParaRPr kumimoji="1" lang="en-US" altLang="ko-KR" dirty="0">
              <a:sym typeface="Wingdings" pitchFamily="2" charset="2"/>
            </a:endParaRPr>
          </a:p>
          <a:p>
            <a:r>
              <a:rPr kumimoji="1" lang="ko-KR" altLang="en-US" dirty="0">
                <a:sym typeface="Wingdings" pitchFamily="2" charset="2"/>
              </a:rPr>
              <a:t>포함 내용</a:t>
            </a:r>
            <a:r>
              <a:rPr kumimoji="1" lang="en-US" altLang="ko-KR" dirty="0">
                <a:sym typeface="Wingdings" pitchFamily="2" charset="2"/>
              </a:rPr>
              <a:t>:</a:t>
            </a:r>
            <a:r>
              <a:rPr kumimoji="1" lang="ko-KR" altLang="en-US" dirty="0">
                <a:sym typeface="Wingdings" pitchFamily="2" charset="2"/>
              </a:rPr>
              <a:t> </a:t>
            </a:r>
            <a:r>
              <a:rPr kumimoji="1" lang="ko-KR" altLang="en-US" dirty="0" err="1">
                <a:sym typeface="Wingdings" pitchFamily="2" charset="2"/>
              </a:rPr>
              <a:t>일자별</a:t>
            </a:r>
            <a:r>
              <a:rPr kumimoji="1" lang="ko-KR" altLang="en-US" dirty="0">
                <a:sym typeface="Wingdings" pitchFamily="2" charset="2"/>
              </a:rPr>
              <a:t> </a:t>
            </a:r>
            <a:r>
              <a:rPr kumimoji="1" lang="en-US" altLang="ko-KR" dirty="0">
                <a:sym typeface="Wingdings" pitchFamily="2" charset="2"/>
              </a:rPr>
              <a:t>Congress </a:t>
            </a:r>
            <a:r>
              <a:rPr kumimoji="1" lang="ko-KR" altLang="en-US" dirty="0">
                <a:sym typeface="Wingdings" pitchFamily="2" charset="2"/>
              </a:rPr>
              <a:t>내용 요약 및 배운 점</a:t>
            </a:r>
            <a:r>
              <a:rPr kumimoji="1" lang="en-US" altLang="ko-KR" dirty="0">
                <a:sym typeface="Wingdings" pitchFamily="2" charset="2"/>
              </a:rPr>
              <a:t>,</a:t>
            </a:r>
            <a:r>
              <a:rPr kumimoji="1" lang="ko-KR" altLang="en-US" dirty="0">
                <a:sym typeface="Wingdings" pitchFamily="2" charset="2"/>
              </a:rPr>
              <a:t> 인상 깊었던 전시회 제품</a:t>
            </a:r>
            <a:r>
              <a:rPr kumimoji="1" lang="en-US" altLang="ko-KR" dirty="0">
                <a:sym typeface="Wingdings" pitchFamily="2" charset="2"/>
              </a:rPr>
              <a:t>/</a:t>
            </a:r>
            <a:r>
              <a:rPr kumimoji="1" lang="ko-KR" altLang="en-US" dirty="0">
                <a:sym typeface="Wingdings" pitchFamily="2" charset="2"/>
              </a:rPr>
              <a:t>기술</a:t>
            </a:r>
            <a:r>
              <a:rPr kumimoji="1" lang="en-US" altLang="ko-KR" dirty="0">
                <a:sym typeface="Wingdings" pitchFamily="2" charset="2"/>
              </a:rPr>
              <a:t>,</a:t>
            </a:r>
            <a:r>
              <a:rPr kumimoji="1" lang="ko-KR" altLang="en-US" dirty="0">
                <a:sym typeface="Wingdings" pitchFamily="2" charset="2"/>
              </a:rPr>
              <a:t> 활동을 통해 이루고자 한 점 및 </a:t>
            </a:r>
            <a:r>
              <a:rPr kumimoji="1" lang="en-US" altLang="ko-KR" dirty="0">
                <a:sym typeface="Wingdings" pitchFamily="2" charset="2"/>
              </a:rPr>
              <a:t>WWCE</a:t>
            </a:r>
            <a:r>
              <a:rPr kumimoji="1" lang="ko-KR" altLang="en-US" dirty="0" err="1">
                <a:sym typeface="Wingdings" pitchFamily="2" charset="2"/>
              </a:rPr>
              <a:t>를</a:t>
            </a:r>
            <a:r>
              <a:rPr kumimoji="1" lang="ko-KR" altLang="en-US" dirty="0">
                <a:sym typeface="Wingdings" pitchFamily="2" charset="2"/>
              </a:rPr>
              <a:t> 통해 무엇을 배웠는지</a:t>
            </a:r>
            <a:endParaRPr kumimoji="1" lang="en-US" altLang="ko-KR" dirty="0">
              <a:sym typeface="Wingdings" pitchFamily="2" charset="2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F3B8C08-7916-68BB-5DE3-0AB71C5FD2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5539" y="1593850"/>
            <a:ext cx="4610100" cy="367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969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3078</TotalTime>
  <Words>1765</Words>
  <Application>Microsoft Office PowerPoint</Application>
  <PresentationFormat>와이드스크린</PresentationFormat>
  <Paragraphs>358</Paragraphs>
  <Slides>15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inherit</vt:lpstr>
      <vt:lpstr>se-nanumbareunhipi</vt:lpstr>
      <vt:lpstr>se-nanumgothic</vt:lpstr>
      <vt:lpstr>맑은 고딕</vt:lpstr>
      <vt:lpstr>Arial</vt:lpstr>
      <vt:lpstr>Wingdings</vt:lpstr>
      <vt:lpstr>Office 테마</vt:lpstr>
      <vt:lpstr>IWA WWCE 계획 발표</vt:lpstr>
      <vt:lpstr>해외 네트워크 프로그램 탐방 일정 - Exhibition</vt:lpstr>
      <vt:lpstr>기업 세부 사항</vt:lpstr>
      <vt:lpstr>인터뷰 목록 - 1일차</vt:lpstr>
      <vt:lpstr>PowerPoint 프레젠테이션</vt:lpstr>
      <vt:lpstr>PowerPoint 프레젠테이션</vt:lpstr>
      <vt:lpstr>해외 네트워크 프로그램 탐방 일정 - Congress</vt:lpstr>
      <vt:lpstr>일자별 세부계획 – 8월 10일(토)</vt:lpstr>
      <vt:lpstr>PowerPoint 프레젠테이션</vt:lpstr>
      <vt:lpstr>PowerPoint 프레젠테이션</vt:lpstr>
      <vt:lpstr>PowerPoint 프레젠테이션</vt:lpstr>
      <vt:lpstr>PowerPoint 프레젠테이션</vt:lpstr>
      <vt:lpstr>추천 여행지</vt:lpstr>
      <vt:lpstr>추천 여행지</vt:lpstr>
      <vt:lpstr>주요 계획 및 성과물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IWA WWCE 계획 발표</dc:title>
  <dc:creator>환경공학부/유수진</dc:creator>
  <cp:lastModifiedBy>UOS</cp:lastModifiedBy>
  <cp:revision>23</cp:revision>
  <dcterms:created xsi:type="dcterms:W3CDTF">2024-07-07T13:26:19Z</dcterms:created>
  <dcterms:modified xsi:type="dcterms:W3CDTF">2024-07-10T01:21:01Z</dcterms:modified>
</cp:coreProperties>
</file>