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32404050" cy="43205400"/>
  <p:notesSz cx="6797675" cy="9926638"/>
  <p:defaultTextStyle>
    <a:defPPr>
      <a:defRPr lang="ko-KR"/>
    </a:defPPr>
    <a:lvl1pPr marL="0" algn="l" defTabSz="4320540" rtl="0" eaLnBrk="1" latinLnBrk="1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60270" algn="l" defTabSz="4320540" rtl="0" eaLnBrk="1" latinLnBrk="1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20540" algn="l" defTabSz="4320540" rtl="0" eaLnBrk="1" latinLnBrk="1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80810" algn="l" defTabSz="4320540" rtl="0" eaLnBrk="1" latinLnBrk="1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41080" algn="l" defTabSz="4320540" rtl="0" eaLnBrk="1" latinLnBrk="1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801350" algn="l" defTabSz="4320540" rtl="0" eaLnBrk="1" latinLnBrk="1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61620" algn="l" defTabSz="4320540" rtl="0" eaLnBrk="1" latinLnBrk="1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121890" algn="l" defTabSz="4320540" rtl="0" eaLnBrk="1" latinLnBrk="1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82160" algn="l" defTabSz="4320540" rtl="0" eaLnBrk="1" latinLnBrk="1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제목 없는 구역" id="{14A34E8C-063D-4308-883D-CE1CFC817CCF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3608">
          <p15:clr>
            <a:srgbClr val="A4A3A4"/>
          </p15:clr>
        </p15:guide>
        <p15:guide id="2" pos="102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3687" autoAdjust="0"/>
    <p:restoredTop sz="96196" autoAdjust="0"/>
  </p:normalViewPr>
  <p:slideViewPr>
    <p:cSldViewPr>
      <p:cViewPr varScale="1">
        <p:scale>
          <a:sx n="17" d="100"/>
          <a:sy n="17" d="100"/>
        </p:scale>
        <p:origin x="3612" y="84"/>
      </p:cViewPr>
      <p:guideLst>
        <p:guide orient="horz" pos="13608"/>
        <p:guide pos="102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EA15B6-1453-41AA-8A99-515FF04E640D}" type="datetimeFigureOut">
              <a:rPr lang="ko-KR" altLang="en-US" smtClean="0"/>
              <a:t>2026-03-13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395B8F-E160-481A-93D5-5C18ED6B1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4666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395B8F-E160-481A-93D5-5C18ED6B105B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1978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430304" y="13421686"/>
            <a:ext cx="27543443" cy="926115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860608" y="24483060"/>
            <a:ext cx="22682835" cy="110413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60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20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80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641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801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961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121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282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F9CB4-0197-4B17-8BD4-7506077E08AD}" type="datetimeFigureOut">
              <a:rPr lang="ko-KR" altLang="en-US" smtClean="0"/>
              <a:pPr/>
              <a:t>2026-03-13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3BE20-89C6-4B01-9F77-1C5ED1D1A6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959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F9CB4-0197-4B17-8BD4-7506077E08AD}" type="datetimeFigureOut">
              <a:rPr lang="ko-KR" altLang="en-US" smtClean="0"/>
              <a:pPr/>
              <a:t>2026-03-13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3BE20-89C6-4B01-9F77-1C5ED1D1A6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8973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59698" y="27763471"/>
            <a:ext cx="27543443" cy="8581073"/>
          </a:xfrm>
        </p:spPr>
        <p:txBody>
          <a:bodyPr anchor="t"/>
          <a:lstStyle>
            <a:lvl1pPr algn="l">
              <a:defRPr sz="189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559698" y="18312297"/>
            <a:ext cx="27543443" cy="9451177"/>
          </a:xfrm>
        </p:spPr>
        <p:txBody>
          <a:bodyPr anchor="b"/>
          <a:lstStyle>
            <a:lvl1pPr marL="0" indent="0">
              <a:buNone/>
              <a:defRPr sz="9500">
                <a:solidFill>
                  <a:schemeClr val="tx1">
                    <a:tint val="75000"/>
                  </a:schemeClr>
                </a:solidFill>
              </a:defRPr>
            </a:lvl1pPr>
            <a:lvl2pPr marL="2160270" indent="0">
              <a:buNone/>
              <a:defRPr sz="8500">
                <a:solidFill>
                  <a:schemeClr val="tx1">
                    <a:tint val="75000"/>
                  </a:schemeClr>
                </a:solidFill>
              </a:defRPr>
            </a:lvl2pPr>
            <a:lvl3pPr marL="4320540" indent="0">
              <a:buNone/>
              <a:defRPr sz="7600">
                <a:solidFill>
                  <a:schemeClr val="tx1">
                    <a:tint val="75000"/>
                  </a:schemeClr>
                </a:solidFill>
              </a:defRPr>
            </a:lvl3pPr>
            <a:lvl4pPr marL="648081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4pPr>
            <a:lvl5pPr marL="864108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5pPr>
            <a:lvl6pPr marL="1080135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6pPr>
            <a:lvl7pPr marL="1296162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7pPr>
            <a:lvl8pPr marL="1512189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8pPr>
            <a:lvl9pPr marL="1728216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F9CB4-0197-4B17-8BD4-7506077E08AD}" type="datetimeFigureOut">
              <a:rPr lang="ko-KR" altLang="en-US" smtClean="0"/>
              <a:pPr/>
              <a:t>2026-03-13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3BE20-89C6-4B01-9F77-1C5ED1D1A6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1900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215154" y="13441682"/>
            <a:ext cx="10666333" cy="38014756"/>
          </a:xfrm>
        </p:spPr>
        <p:txBody>
          <a:bodyPr/>
          <a:lstStyle>
            <a:lvl1pPr>
              <a:defRPr sz="13200"/>
            </a:lvl1pPr>
            <a:lvl2pPr>
              <a:defRPr sz="11300"/>
            </a:lvl2pPr>
            <a:lvl3pPr>
              <a:defRPr sz="9500"/>
            </a:lvl3pPr>
            <a:lvl4pPr>
              <a:defRPr sz="8500"/>
            </a:lvl4pPr>
            <a:lvl5pPr>
              <a:defRPr sz="8500"/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2421555" y="13441682"/>
            <a:ext cx="10666333" cy="38014756"/>
          </a:xfrm>
        </p:spPr>
        <p:txBody>
          <a:bodyPr/>
          <a:lstStyle>
            <a:lvl1pPr>
              <a:defRPr sz="13200"/>
            </a:lvl1pPr>
            <a:lvl2pPr>
              <a:defRPr sz="11300"/>
            </a:lvl2pPr>
            <a:lvl3pPr>
              <a:defRPr sz="9500"/>
            </a:lvl3pPr>
            <a:lvl4pPr>
              <a:defRPr sz="8500"/>
            </a:lvl4pPr>
            <a:lvl5pPr>
              <a:defRPr sz="8500"/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F9CB4-0197-4B17-8BD4-7506077E08AD}" type="datetimeFigureOut">
              <a:rPr lang="ko-KR" altLang="en-US" smtClean="0"/>
              <a:pPr/>
              <a:t>2026-03-13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3BE20-89C6-4B01-9F77-1C5ED1D1A6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087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20203" y="1730219"/>
            <a:ext cx="29163645" cy="72009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620205" y="9671210"/>
            <a:ext cx="14317416" cy="4030501"/>
          </a:xfrm>
        </p:spPr>
        <p:txBody>
          <a:bodyPr anchor="b"/>
          <a:lstStyle>
            <a:lvl1pPr marL="0" indent="0">
              <a:buNone/>
              <a:defRPr sz="11300" b="1"/>
            </a:lvl1pPr>
            <a:lvl2pPr marL="2160270" indent="0">
              <a:buNone/>
              <a:defRPr sz="9500" b="1"/>
            </a:lvl2pPr>
            <a:lvl3pPr marL="4320540" indent="0">
              <a:buNone/>
              <a:defRPr sz="8500" b="1"/>
            </a:lvl3pPr>
            <a:lvl4pPr marL="6480810" indent="0">
              <a:buNone/>
              <a:defRPr sz="7600" b="1"/>
            </a:lvl4pPr>
            <a:lvl5pPr marL="8641080" indent="0">
              <a:buNone/>
              <a:defRPr sz="7600" b="1"/>
            </a:lvl5pPr>
            <a:lvl6pPr marL="10801350" indent="0">
              <a:buNone/>
              <a:defRPr sz="7600" b="1"/>
            </a:lvl6pPr>
            <a:lvl7pPr marL="12961620" indent="0">
              <a:buNone/>
              <a:defRPr sz="7600" b="1"/>
            </a:lvl7pPr>
            <a:lvl8pPr marL="15121890" indent="0">
              <a:buNone/>
              <a:defRPr sz="7600" b="1"/>
            </a:lvl8pPr>
            <a:lvl9pPr marL="17282160" indent="0">
              <a:buNone/>
              <a:defRPr sz="7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620205" y="13701711"/>
            <a:ext cx="14317416" cy="24893114"/>
          </a:xfrm>
        </p:spPr>
        <p:txBody>
          <a:bodyPr/>
          <a:lstStyle>
            <a:lvl1pPr>
              <a:defRPr sz="11300"/>
            </a:lvl1pPr>
            <a:lvl2pPr>
              <a:defRPr sz="95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6460811" y="9671210"/>
            <a:ext cx="14323039" cy="4030501"/>
          </a:xfrm>
        </p:spPr>
        <p:txBody>
          <a:bodyPr anchor="b"/>
          <a:lstStyle>
            <a:lvl1pPr marL="0" indent="0">
              <a:buNone/>
              <a:defRPr sz="11300" b="1"/>
            </a:lvl1pPr>
            <a:lvl2pPr marL="2160270" indent="0">
              <a:buNone/>
              <a:defRPr sz="9500" b="1"/>
            </a:lvl2pPr>
            <a:lvl3pPr marL="4320540" indent="0">
              <a:buNone/>
              <a:defRPr sz="8500" b="1"/>
            </a:lvl3pPr>
            <a:lvl4pPr marL="6480810" indent="0">
              <a:buNone/>
              <a:defRPr sz="7600" b="1"/>
            </a:lvl4pPr>
            <a:lvl5pPr marL="8641080" indent="0">
              <a:buNone/>
              <a:defRPr sz="7600" b="1"/>
            </a:lvl5pPr>
            <a:lvl6pPr marL="10801350" indent="0">
              <a:buNone/>
              <a:defRPr sz="7600" b="1"/>
            </a:lvl6pPr>
            <a:lvl7pPr marL="12961620" indent="0">
              <a:buNone/>
              <a:defRPr sz="7600" b="1"/>
            </a:lvl7pPr>
            <a:lvl8pPr marL="15121890" indent="0">
              <a:buNone/>
              <a:defRPr sz="7600" b="1"/>
            </a:lvl8pPr>
            <a:lvl9pPr marL="17282160" indent="0">
              <a:buNone/>
              <a:defRPr sz="7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6460811" y="13701711"/>
            <a:ext cx="14323039" cy="24893114"/>
          </a:xfrm>
        </p:spPr>
        <p:txBody>
          <a:bodyPr/>
          <a:lstStyle>
            <a:lvl1pPr>
              <a:defRPr sz="11300"/>
            </a:lvl1pPr>
            <a:lvl2pPr>
              <a:defRPr sz="95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F9CB4-0197-4B17-8BD4-7506077E08AD}" type="datetimeFigureOut">
              <a:rPr lang="ko-KR" altLang="en-US" smtClean="0"/>
              <a:pPr/>
              <a:t>2026-03-13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3BE20-89C6-4B01-9F77-1C5ED1D1A6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9615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F9CB4-0197-4B17-8BD4-7506077E08AD}" type="datetimeFigureOut">
              <a:rPr lang="ko-KR" altLang="en-US" smtClean="0"/>
              <a:pPr/>
              <a:t>2026-03-13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3BE20-89C6-4B01-9F77-1C5ED1D1A6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751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F9CB4-0197-4B17-8BD4-7506077E08AD}" type="datetimeFigureOut">
              <a:rPr lang="ko-KR" altLang="en-US" smtClean="0"/>
              <a:pPr/>
              <a:t>2026-03-13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3BE20-89C6-4B01-9F77-1C5ED1D1A6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696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20205" y="1720217"/>
            <a:ext cx="10660710" cy="7320915"/>
          </a:xfrm>
        </p:spPr>
        <p:txBody>
          <a:bodyPr anchor="b"/>
          <a:lstStyle>
            <a:lvl1pPr algn="l">
              <a:defRPr sz="9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2669084" y="1720219"/>
            <a:ext cx="18114766" cy="36874613"/>
          </a:xfrm>
        </p:spPr>
        <p:txBody>
          <a:bodyPr/>
          <a:lstStyle>
            <a:lvl1pPr>
              <a:defRPr sz="15100"/>
            </a:lvl1pPr>
            <a:lvl2pPr>
              <a:defRPr sz="13200"/>
            </a:lvl2pPr>
            <a:lvl3pPr>
              <a:defRPr sz="113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20205" y="9041134"/>
            <a:ext cx="10660710" cy="29553698"/>
          </a:xfrm>
        </p:spPr>
        <p:txBody>
          <a:bodyPr/>
          <a:lstStyle>
            <a:lvl1pPr marL="0" indent="0">
              <a:buNone/>
              <a:defRPr sz="6600"/>
            </a:lvl1pPr>
            <a:lvl2pPr marL="2160270" indent="0">
              <a:buNone/>
              <a:defRPr sz="5700"/>
            </a:lvl2pPr>
            <a:lvl3pPr marL="4320540" indent="0">
              <a:buNone/>
              <a:defRPr sz="4700"/>
            </a:lvl3pPr>
            <a:lvl4pPr marL="6480810" indent="0">
              <a:buNone/>
              <a:defRPr sz="4300"/>
            </a:lvl4pPr>
            <a:lvl5pPr marL="8641080" indent="0">
              <a:buNone/>
              <a:defRPr sz="4300"/>
            </a:lvl5pPr>
            <a:lvl6pPr marL="10801350" indent="0">
              <a:buNone/>
              <a:defRPr sz="4300"/>
            </a:lvl6pPr>
            <a:lvl7pPr marL="12961620" indent="0">
              <a:buNone/>
              <a:defRPr sz="4300"/>
            </a:lvl7pPr>
            <a:lvl8pPr marL="15121890" indent="0">
              <a:buNone/>
              <a:defRPr sz="4300"/>
            </a:lvl8pPr>
            <a:lvl9pPr marL="17282160" indent="0">
              <a:buNone/>
              <a:defRPr sz="43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F9CB4-0197-4B17-8BD4-7506077E08AD}" type="datetimeFigureOut">
              <a:rPr lang="ko-KR" altLang="en-US" smtClean="0"/>
              <a:pPr/>
              <a:t>2026-03-13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3BE20-89C6-4B01-9F77-1C5ED1D1A6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9233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51421" y="30243782"/>
            <a:ext cx="19442430" cy="3570451"/>
          </a:xfrm>
        </p:spPr>
        <p:txBody>
          <a:bodyPr anchor="b"/>
          <a:lstStyle>
            <a:lvl1pPr algn="l">
              <a:defRPr sz="9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351421" y="3860481"/>
            <a:ext cx="19442430" cy="25923240"/>
          </a:xfrm>
        </p:spPr>
        <p:txBody>
          <a:bodyPr/>
          <a:lstStyle>
            <a:lvl1pPr marL="0" indent="0">
              <a:buNone/>
              <a:defRPr sz="15100"/>
            </a:lvl1pPr>
            <a:lvl2pPr marL="2160270" indent="0">
              <a:buNone/>
              <a:defRPr sz="13200"/>
            </a:lvl2pPr>
            <a:lvl3pPr marL="4320540" indent="0">
              <a:buNone/>
              <a:defRPr sz="11300"/>
            </a:lvl3pPr>
            <a:lvl4pPr marL="6480810" indent="0">
              <a:buNone/>
              <a:defRPr sz="9500"/>
            </a:lvl4pPr>
            <a:lvl5pPr marL="8641080" indent="0">
              <a:buNone/>
              <a:defRPr sz="9500"/>
            </a:lvl5pPr>
            <a:lvl6pPr marL="10801350" indent="0">
              <a:buNone/>
              <a:defRPr sz="9500"/>
            </a:lvl6pPr>
            <a:lvl7pPr marL="12961620" indent="0">
              <a:buNone/>
              <a:defRPr sz="9500"/>
            </a:lvl7pPr>
            <a:lvl8pPr marL="15121890" indent="0">
              <a:buNone/>
              <a:defRPr sz="9500"/>
            </a:lvl8pPr>
            <a:lvl9pPr marL="17282160" indent="0">
              <a:buNone/>
              <a:defRPr sz="9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351421" y="33814233"/>
            <a:ext cx="19442430" cy="5070629"/>
          </a:xfrm>
        </p:spPr>
        <p:txBody>
          <a:bodyPr/>
          <a:lstStyle>
            <a:lvl1pPr marL="0" indent="0">
              <a:buNone/>
              <a:defRPr sz="6600"/>
            </a:lvl1pPr>
            <a:lvl2pPr marL="2160270" indent="0">
              <a:buNone/>
              <a:defRPr sz="5700"/>
            </a:lvl2pPr>
            <a:lvl3pPr marL="4320540" indent="0">
              <a:buNone/>
              <a:defRPr sz="4700"/>
            </a:lvl3pPr>
            <a:lvl4pPr marL="6480810" indent="0">
              <a:buNone/>
              <a:defRPr sz="4300"/>
            </a:lvl4pPr>
            <a:lvl5pPr marL="8641080" indent="0">
              <a:buNone/>
              <a:defRPr sz="4300"/>
            </a:lvl5pPr>
            <a:lvl6pPr marL="10801350" indent="0">
              <a:buNone/>
              <a:defRPr sz="4300"/>
            </a:lvl6pPr>
            <a:lvl7pPr marL="12961620" indent="0">
              <a:buNone/>
              <a:defRPr sz="4300"/>
            </a:lvl7pPr>
            <a:lvl8pPr marL="15121890" indent="0">
              <a:buNone/>
              <a:defRPr sz="4300"/>
            </a:lvl8pPr>
            <a:lvl9pPr marL="17282160" indent="0">
              <a:buNone/>
              <a:defRPr sz="43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F9CB4-0197-4B17-8BD4-7506077E08AD}" type="datetimeFigureOut">
              <a:rPr lang="ko-KR" altLang="en-US" smtClean="0"/>
              <a:pPr/>
              <a:t>2026-03-13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3BE20-89C6-4B01-9F77-1C5ED1D1A6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4635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F9CB4-0197-4B17-8BD4-7506077E08AD}" type="datetimeFigureOut">
              <a:rPr lang="ko-KR" altLang="en-US" smtClean="0"/>
              <a:pPr/>
              <a:t>2026-03-13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3BE20-89C6-4B01-9F77-1C5ED1D1A6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772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17619700" y="2310293"/>
            <a:ext cx="5468186" cy="4914614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215154" y="2310293"/>
            <a:ext cx="15864485" cy="4914614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F9CB4-0197-4B17-8BD4-7506077E08AD}" type="datetimeFigureOut">
              <a:rPr lang="ko-KR" altLang="en-US" smtClean="0"/>
              <a:pPr/>
              <a:t>2026-03-13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3BE20-89C6-4B01-9F77-1C5ED1D1A6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5534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620203" y="1730219"/>
            <a:ext cx="29163645" cy="7200900"/>
          </a:xfrm>
          <a:prstGeom prst="rect">
            <a:avLst/>
          </a:prstGeom>
        </p:spPr>
        <p:txBody>
          <a:bodyPr vert="horz" lIns="432054" tIns="216027" rIns="432054" bIns="216027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620203" y="10081267"/>
            <a:ext cx="29163645" cy="28513565"/>
          </a:xfrm>
          <a:prstGeom prst="rect">
            <a:avLst/>
          </a:prstGeom>
        </p:spPr>
        <p:txBody>
          <a:bodyPr vert="horz" lIns="432054" tIns="216027" rIns="432054" bIns="216027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620203" y="40045010"/>
            <a:ext cx="7560945" cy="2300286"/>
          </a:xfrm>
          <a:prstGeom prst="rect">
            <a:avLst/>
          </a:prstGeom>
        </p:spPr>
        <p:txBody>
          <a:bodyPr vert="horz" lIns="432054" tIns="216027" rIns="432054" bIns="216027" rtlCol="0" anchor="ctr"/>
          <a:lstStyle>
            <a:lvl1pPr algn="l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F9CB4-0197-4B17-8BD4-7506077E08AD}" type="datetimeFigureOut">
              <a:rPr lang="ko-KR" altLang="en-US" smtClean="0"/>
              <a:pPr/>
              <a:t>2026-03-13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11071384" y="40045010"/>
            <a:ext cx="10261283" cy="2300286"/>
          </a:xfrm>
          <a:prstGeom prst="rect">
            <a:avLst/>
          </a:prstGeom>
        </p:spPr>
        <p:txBody>
          <a:bodyPr vert="horz" lIns="432054" tIns="216027" rIns="432054" bIns="216027" rtlCol="0" anchor="ctr"/>
          <a:lstStyle>
            <a:lvl1pPr algn="ct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23222903" y="40045010"/>
            <a:ext cx="7560945" cy="2300286"/>
          </a:xfrm>
          <a:prstGeom prst="rect">
            <a:avLst/>
          </a:prstGeom>
        </p:spPr>
        <p:txBody>
          <a:bodyPr vert="horz" lIns="432054" tIns="216027" rIns="432054" bIns="216027" rtlCol="0" anchor="ctr"/>
          <a:lstStyle>
            <a:lvl1pPr algn="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3BE20-89C6-4B01-9F77-1C5ED1D1A6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1865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20540" rtl="0" eaLnBrk="1" latinLnBrk="1" hangingPunct="1">
        <a:spcBef>
          <a:spcPct val="0"/>
        </a:spcBef>
        <a:buNone/>
        <a:defRPr sz="20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0203" indent="-1620203" algn="l" defTabSz="4320540" rtl="0" eaLnBrk="1" latinLnBrk="1" hangingPunct="1">
        <a:spcBef>
          <a:spcPct val="20000"/>
        </a:spcBef>
        <a:buFont typeface="Arial" pitchFamily="34" charset="0"/>
        <a:buChar char="•"/>
        <a:defRPr sz="15100" kern="1200">
          <a:solidFill>
            <a:schemeClr val="tx1"/>
          </a:solidFill>
          <a:latin typeface="+mn-lt"/>
          <a:ea typeface="+mn-ea"/>
          <a:cs typeface="+mn-cs"/>
        </a:defRPr>
      </a:lvl1pPr>
      <a:lvl2pPr marL="3510439" indent="-1350169" algn="l" defTabSz="4320540" rtl="0" eaLnBrk="1" latinLnBrk="1" hangingPunct="1">
        <a:spcBef>
          <a:spcPct val="20000"/>
        </a:spcBef>
        <a:buFont typeface="Arial" pitchFamily="34" charset="0"/>
        <a:buChar char="–"/>
        <a:defRPr sz="13200" kern="1200">
          <a:solidFill>
            <a:schemeClr val="tx1"/>
          </a:solidFill>
          <a:latin typeface="+mn-lt"/>
          <a:ea typeface="+mn-ea"/>
          <a:cs typeface="+mn-cs"/>
        </a:defRPr>
      </a:lvl2pPr>
      <a:lvl3pPr marL="5400675" indent="-1080135" algn="l" defTabSz="4320540" rtl="0" eaLnBrk="1" latinLnBrk="1" hangingPunct="1">
        <a:spcBef>
          <a:spcPct val="20000"/>
        </a:spcBef>
        <a:buFont typeface="Arial" pitchFamily="34" charset="0"/>
        <a:buChar char="•"/>
        <a:defRPr sz="11300" kern="1200">
          <a:solidFill>
            <a:schemeClr val="tx1"/>
          </a:solidFill>
          <a:latin typeface="+mn-lt"/>
          <a:ea typeface="+mn-ea"/>
          <a:cs typeface="+mn-cs"/>
        </a:defRPr>
      </a:lvl3pPr>
      <a:lvl4pPr marL="7560945" indent="-1080135" algn="l" defTabSz="4320540" rtl="0" eaLnBrk="1" latinLnBrk="1" hangingPunct="1">
        <a:spcBef>
          <a:spcPct val="20000"/>
        </a:spcBef>
        <a:buFont typeface="Arial" pitchFamily="34" charset="0"/>
        <a:buChar char="–"/>
        <a:defRPr sz="9500" kern="1200">
          <a:solidFill>
            <a:schemeClr val="tx1"/>
          </a:solidFill>
          <a:latin typeface="+mn-lt"/>
          <a:ea typeface="+mn-ea"/>
          <a:cs typeface="+mn-cs"/>
        </a:defRPr>
      </a:lvl4pPr>
      <a:lvl5pPr marL="9721215" indent="-1080135" algn="l" defTabSz="4320540" rtl="0" eaLnBrk="1" latinLnBrk="1" hangingPunct="1">
        <a:spcBef>
          <a:spcPct val="20000"/>
        </a:spcBef>
        <a:buFont typeface="Arial" pitchFamily="34" charset="0"/>
        <a:buChar char="»"/>
        <a:defRPr sz="9500" kern="1200">
          <a:solidFill>
            <a:schemeClr val="tx1"/>
          </a:solidFill>
          <a:latin typeface="+mn-lt"/>
          <a:ea typeface="+mn-ea"/>
          <a:cs typeface="+mn-cs"/>
        </a:defRPr>
      </a:lvl5pPr>
      <a:lvl6pPr marL="11881485" indent="-1080135" algn="l" defTabSz="4320540" rtl="0" eaLnBrk="1" latinLnBrk="1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6pPr>
      <a:lvl7pPr marL="14041755" indent="-1080135" algn="l" defTabSz="4320540" rtl="0" eaLnBrk="1" latinLnBrk="1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7pPr>
      <a:lvl8pPr marL="16202025" indent="-1080135" algn="l" defTabSz="4320540" rtl="0" eaLnBrk="1" latinLnBrk="1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8pPr>
      <a:lvl9pPr marL="18362295" indent="-1080135" algn="l" defTabSz="4320540" rtl="0" eaLnBrk="1" latinLnBrk="1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4320540" rtl="0" eaLnBrk="1" latinLnBrk="1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1pPr>
      <a:lvl2pPr marL="2160270" algn="l" defTabSz="4320540" rtl="0" eaLnBrk="1" latinLnBrk="1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0" algn="l" defTabSz="4320540" rtl="0" eaLnBrk="1" latinLnBrk="1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3pPr>
      <a:lvl4pPr marL="6480810" algn="l" defTabSz="4320540" rtl="0" eaLnBrk="1" latinLnBrk="1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0" algn="l" defTabSz="4320540" rtl="0" eaLnBrk="1" latinLnBrk="1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1350" algn="l" defTabSz="4320540" rtl="0" eaLnBrk="1" latinLnBrk="1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6pPr>
      <a:lvl7pPr marL="12961620" algn="l" defTabSz="4320540" rtl="0" eaLnBrk="1" latinLnBrk="1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7pPr>
      <a:lvl8pPr marL="15121890" algn="l" defTabSz="4320540" rtl="0" eaLnBrk="1" latinLnBrk="1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0" algn="l" defTabSz="4320540" rtl="0" eaLnBrk="1" latinLnBrk="1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958903" y="791038"/>
            <a:ext cx="29439969" cy="6278622"/>
          </a:xfrm>
          <a:prstGeom prst="rect">
            <a:avLst/>
          </a:prstGeom>
        </p:spPr>
        <p:txBody>
          <a:bodyPr wrap="square" lIns="91424" tIns="45710" rIns="91424" bIns="45710">
            <a:spAutoFit/>
          </a:bodyPr>
          <a:lstStyle/>
          <a:p>
            <a:pPr algn="ctr" fontAlgn="base" latinLnBrk="0"/>
            <a:r>
              <a:rPr lang="en-US" altLang="ko-KR" sz="6600" dirty="0">
                <a:ln>
                  <a:solidFill>
                    <a:schemeClr val="tx1"/>
                  </a:solidFill>
                </a:ln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HTC </a:t>
            </a:r>
            <a:r>
              <a:rPr lang="ko-KR" altLang="en-US" sz="6600" dirty="0">
                <a:ln>
                  <a:solidFill>
                    <a:schemeClr val="tx1"/>
                  </a:solidFill>
                </a:ln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열처리를 한 커피 찌꺼기 </a:t>
            </a:r>
            <a:r>
              <a:rPr lang="en-US" altLang="ko-KR" sz="6600" dirty="0">
                <a:ln>
                  <a:solidFill>
                    <a:schemeClr val="tx1"/>
                  </a:solidFill>
                </a:ln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Activated Bio-Char</a:t>
            </a:r>
            <a:r>
              <a:rPr lang="ko-KR" altLang="en-US" sz="6600" dirty="0">
                <a:ln>
                  <a:solidFill>
                    <a:schemeClr val="tx1"/>
                  </a:solidFill>
                </a:ln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를 활용한</a:t>
            </a:r>
          </a:p>
          <a:p>
            <a:pPr algn="ctr" fontAlgn="base" latinLnBrk="0"/>
            <a:r>
              <a:rPr lang="ko-KR" altLang="en-US" sz="6600" dirty="0">
                <a:ln>
                  <a:solidFill>
                    <a:schemeClr val="tx1"/>
                  </a:solidFill>
                </a:ln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산업폐수 내 </a:t>
            </a:r>
            <a:r>
              <a:rPr lang="en-US" altLang="ko-KR" sz="6600" dirty="0">
                <a:ln>
                  <a:solidFill>
                    <a:schemeClr val="tx1"/>
                  </a:solidFill>
                </a:ln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Cr</a:t>
            </a:r>
            <a:r>
              <a:rPr lang="en-US" altLang="ko-KR" sz="6600" baseline="30000" dirty="0">
                <a:ln>
                  <a:solidFill>
                    <a:schemeClr val="tx1"/>
                  </a:solidFill>
                </a:ln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6+</a:t>
            </a:r>
            <a:r>
              <a:rPr lang="en-US" altLang="ko-KR" sz="6600" dirty="0">
                <a:ln>
                  <a:solidFill>
                    <a:schemeClr val="tx1"/>
                  </a:solidFill>
                </a:ln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6600" dirty="0">
                <a:ln>
                  <a:solidFill>
                    <a:schemeClr val="tx1"/>
                  </a:solidFill>
                </a:ln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제거에 관한 연구</a:t>
            </a:r>
            <a:endParaRPr lang="en-US" altLang="ko-KR" sz="7200" dirty="0">
              <a:ln>
                <a:solidFill>
                  <a:schemeClr val="tx1"/>
                </a:solidFill>
              </a:ln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ctr" fontAlgn="base" latinLnBrk="0"/>
            <a:r>
              <a:rPr lang="en-US" altLang="ko-KR" sz="4000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Rix고딕 B" panose="02020603020101020101" pitchFamily="18" charset="-127"/>
                <a:cs typeface="Times New Roman" pitchFamily="18" charset="0"/>
              </a:rPr>
              <a:t>A Study on the Removal of Hexavalent Chromium(Cr</a:t>
            </a:r>
            <a:r>
              <a:rPr lang="en-US" altLang="ko-KR" sz="4000" baseline="30000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Rix고딕 B" panose="02020603020101020101" pitchFamily="18" charset="-127"/>
                <a:cs typeface="Times New Roman" pitchFamily="18" charset="0"/>
              </a:rPr>
              <a:t>6+</a:t>
            </a:r>
            <a:r>
              <a:rPr lang="en-US" altLang="ko-KR" sz="4000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Rix고딕 B" panose="02020603020101020101" pitchFamily="18" charset="-127"/>
                <a:cs typeface="Times New Roman" pitchFamily="18" charset="0"/>
              </a:rPr>
              <a:t>) from Industrial Wastewater </a:t>
            </a:r>
          </a:p>
          <a:p>
            <a:pPr algn="ctr" fontAlgn="base" latinLnBrk="0"/>
            <a:r>
              <a:rPr lang="en-US" altLang="ko-KR" sz="4000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Rix고딕 B" panose="02020603020101020101" pitchFamily="18" charset="-127"/>
                <a:cs typeface="Times New Roman" pitchFamily="18" charset="0"/>
              </a:rPr>
              <a:t>using Coffee Waste Activated Bio-Char with Hydrothermal Carbonization(HTC)</a:t>
            </a:r>
            <a:endParaRPr lang="en-US" altLang="ko-KR" sz="5000" i="1" dirty="0">
              <a:ln>
                <a:solidFill>
                  <a:schemeClr val="tx1"/>
                </a:solidFill>
              </a:ln>
              <a:latin typeface="Times New Roman" pitchFamily="18" charset="0"/>
              <a:ea typeface="Rix고딕 B" panose="02020603020101020101" pitchFamily="18" charset="-127"/>
              <a:cs typeface="Times New Roman" pitchFamily="18" charset="0"/>
            </a:endParaRPr>
          </a:p>
          <a:p>
            <a:pPr algn="ctr" fontAlgn="base" latinLnBrk="0"/>
            <a:endParaRPr lang="en-US" altLang="ko-KR" sz="2000" dirty="0">
              <a:ln>
                <a:solidFill>
                  <a:schemeClr val="tx1"/>
                </a:solidFill>
              </a:ln>
              <a:latin typeface="Times New Roman" pitchFamily="18" charset="0"/>
              <a:ea typeface="Rix고딕 B" panose="02020603020101020101" pitchFamily="18" charset="-127"/>
              <a:cs typeface="Times New Roman" pitchFamily="18" charset="0"/>
            </a:endParaRPr>
          </a:p>
          <a:p>
            <a:pPr algn="ctr" fontAlgn="base" latinLnBrk="0"/>
            <a:endParaRPr lang="en-US" altLang="ko-KR" sz="2000" dirty="0">
              <a:ln>
                <a:solidFill>
                  <a:schemeClr val="tx1"/>
                </a:solidFill>
              </a:ln>
              <a:latin typeface="Times New Roman" pitchFamily="18" charset="0"/>
              <a:ea typeface="Rix고딕 B" panose="02020603020101020101" pitchFamily="18" charset="-127"/>
              <a:cs typeface="Times New Roman" pitchFamily="18" charset="0"/>
            </a:endParaRPr>
          </a:p>
          <a:p>
            <a:pPr algn="ctr" fontAlgn="base" latinLnBrk="0"/>
            <a:r>
              <a:rPr lang="ko-KR" altLang="en-US" sz="5000" b="1" spc="161" dirty="0">
                <a:ln w="11430">
                  <a:noFill/>
                </a:ln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김유진</a:t>
            </a:r>
            <a:r>
              <a:rPr lang="en-US" altLang="ko-KR" sz="5000" b="1" spc="161" dirty="0">
                <a:ln w="11430">
                  <a:noFill/>
                </a:ln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5000" b="1" spc="161" dirty="0">
                <a:ln w="11430">
                  <a:noFill/>
                </a:ln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김유경</a:t>
            </a:r>
            <a:r>
              <a:rPr lang="en-US" altLang="ko-KR" sz="5000" b="1" spc="161" dirty="0">
                <a:ln w="11430">
                  <a:noFill/>
                </a:ln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5000" b="1" spc="161" dirty="0">
                <a:ln w="11430">
                  <a:noFill/>
                </a:ln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김우정</a:t>
            </a:r>
            <a:endParaRPr lang="en-US" altLang="ko-KR" sz="5000" b="1" spc="161" dirty="0">
              <a:ln w="11430">
                <a:noFill/>
              </a:ln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ctr" fontAlgn="base" latinLnBrk="0"/>
            <a:r>
              <a:rPr lang="en-US" altLang="ko-KR" sz="5000" b="1" spc="161" dirty="0">
                <a:ln w="11430">
                  <a:noFill/>
                </a:ln>
                <a:latin typeface="Times New Roman" pitchFamily="18" charset="0"/>
                <a:ea typeface="Rix고딕 B"/>
                <a:cs typeface="Times New Roman" pitchFamily="18" charset="0"/>
              </a:rPr>
              <a:t>Kim, Eugene · Kim, Yu-</a:t>
            </a:r>
            <a:r>
              <a:rPr lang="en-US" altLang="ko-KR" sz="5000" b="1" spc="161" dirty="0" err="1">
                <a:ln w="11430">
                  <a:noFill/>
                </a:ln>
                <a:latin typeface="Times New Roman" pitchFamily="18" charset="0"/>
                <a:ea typeface="Rix고딕 B"/>
                <a:cs typeface="Times New Roman" pitchFamily="18" charset="0"/>
              </a:rPr>
              <a:t>Gyeong</a:t>
            </a:r>
            <a:r>
              <a:rPr lang="en-US" altLang="ko-KR" sz="5000" b="1" spc="161" dirty="0">
                <a:ln w="11430">
                  <a:noFill/>
                </a:ln>
                <a:latin typeface="Times New Roman" pitchFamily="18" charset="0"/>
                <a:ea typeface="Rix고딕 B"/>
                <a:cs typeface="Times New Roman" pitchFamily="18" charset="0"/>
              </a:rPr>
              <a:t> · Kim, Woo-</a:t>
            </a:r>
            <a:r>
              <a:rPr lang="en-US" altLang="ko-KR" sz="5000" b="1" spc="161" dirty="0" err="1">
                <a:ln w="11430">
                  <a:noFill/>
                </a:ln>
                <a:latin typeface="Times New Roman" pitchFamily="18" charset="0"/>
                <a:ea typeface="Rix고딕 B"/>
                <a:cs typeface="Times New Roman" pitchFamily="18" charset="0"/>
              </a:rPr>
              <a:t>Jeong</a:t>
            </a:r>
            <a:endParaRPr lang="en-US" altLang="ko-KR" sz="5000" b="1" spc="161" dirty="0">
              <a:ln w="11430">
                <a:noFill/>
              </a:ln>
              <a:latin typeface="Times New Roman" pitchFamily="18" charset="0"/>
              <a:ea typeface="Rix고딕 B"/>
              <a:cs typeface="Times New Roman" pitchFamily="18" charset="0"/>
            </a:endParaRPr>
          </a:p>
          <a:p>
            <a:pPr algn="ctr" fontAlgn="base" latinLnBrk="0"/>
            <a:r>
              <a:rPr lang="en-US" altLang="ko-KR" sz="5000" b="1" spc="161" dirty="0">
                <a:ln w="11430">
                  <a:noFill/>
                </a:ln>
                <a:latin typeface="Times New Roman" pitchFamily="18" charset="0"/>
                <a:ea typeface="Rix고딕 B"/>
                <a:cs typeface="Times New Roman" pitchFamily="18" charset="0"/>
              </a:rPr>
              <a:t>Department of Environmental Engineering, University of Seoul</a:t>
            </a:r>
            <a:endParaRPr lang="ko-KR" altLang="en-US" sz="5000" b="1" spc="161" dirty="0">
              <a:ln w="11430">
                <a:noFill/>
              </a:ln>
              <a:latin typeface="Times New Roman" pitchFamily="18" charset="0"/>
              <a:ea typeface="Rix고딕 B"/>
              <a:cs typeface="Times New Roman" pitchFamily="18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12293" y="7100786"/>
            <a:ext cx="31179465" cy="10700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0" rIns="91424" bIns="45710" anchor="ctr"/>
          <a:lstStyle/>
          <a:p>
            <a:pPr algn="ctr">
              <a:defRPr/>
            </a:pPr>
            <a:endParaRPr lang="ko-KR" altLang="en-US" dirty="0"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 rot="5400000">
            <a:off x="-1578812" y="24977754"/>
            <a:ext cx="35561674" cy="3543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FB368DF2-56D1-4036-BBA1-F1B54B57B905}"/>
              </a:ext>
            </a:extLst>
          </p:cNvPr>
          <p:cNvGrpSpPr/>
          <p:nvPr/>
        </p:nvGrpSpPr>
        <p:grpSpPr>
          <a:xfrm>
            <a:off x="16527758" y="7537965"/>
            <a:ext cx="15264000" cy="34890067"/>
            <a:chOff x="16527758" y="7537965"/>
            <a:chExt cx="15264000" cy="34890067"/>
          </a:xfrm>
        </p:grpSpPr>
        <p:sp>
          <p:nvSpPr>
            <p:cNvPr id="15" name="직사각형 14"/>
            <p:cNvSpPr/>
            <p:nvPr/>
          </p:nvSpPr>
          <p:spPr>
            <a:xfrm>
              <a:off x="16527758" y="7537965"/>
              <a:ext cx="15264000" cy="34890067"/>
            </a:xfrm>
            <a:prstGeom prst="rect">
              <a:avLst/>
            </a:prstGeom>
            <a:noFill/>
            <a:ln w="508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16527758" y="7537965"/>
              <a:ext cx="3000396" cy="108012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4700" b="1" dirty="0"/>
                <a:t> </a:t>
              </a:r>
              <a:r>
                <a:rPr lang="en-US" altLang="ko-KR" sz="5400" b="1" dirty="0">
                  <a:latin typeface="Arial" pitchFamily="34" charset="0"/>
                  <a:cs typeface="Arial" pitchFamily="34" charset="0"/>
                </a:rPr>
                <a:t>Results</a:t>
              </a:r>
              <a:endParaRPr lang="ko-KR" altLang="en-US" sz="47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D1875B90-C6B2-4B28-8E41-B9B939383AD6}"/>
              </a:ext>
            </a:extLst>
          </p:cNvPr>
          <p:cNvGrpSpPr/>
          <p:nvPr/>
        </p:nvGrpSpPr>
        <p:grpSpPr>
          <a:xfrm>
            <a:off x="612293" y="7529414"/>
            <a:ext cx="15282014" cy="7286676"/>
            <a:chOff x="612293" y="7529414"/>
            <a:chExt cx="15282014" cy="7286676"/>
          </a:xfrm>
        </p:grpSpPr>
        <p:sp>
          <p:nvSpPr>
            <p:cNvPr id="9" name="직사각형 8"/>
            <p:cNvSpPr/>
            <p:nvPr/>
          </p:nvSpPr>
          <p:spPr>
            <a:xfrm>
              <a:off x="630699" y="7537965"/>
              <a:ext cx="15263608" cy="7278125"/>
            </a:xfrm>
            <a:prstGeom prst="rect">
              <a:avLst/>
            </a:prstGeom>
            <a:noFill/>
            <a:ln w="508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612293" y="7529414"/>
              <a:ext cx="4500594" cy="108012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4700" b="1" dirty="0"/>
                <a:t> </a:t>
              </a:r>
              <a:r>
                <a:rPr lang="en-US" altLang="ko-KR" sz="5400" b="1" dirty="0">
                  <a:latin typeface="Arial" pitchFamily="34" charset="0"/>
                  <a:cs typeface="Arial" pitchFamily="34" charset="0"/>
                </a:rPr>
                <a:t>Introduction</a:t>
              </a:r>
              <a:endParaRPr lang="ko-KR" altLang="en-US" sz="5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10503" y="8899576"/>
              <a:ext cx="14904000" cy="56323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산업화가 가속됨에 따라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수중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Cr</a:t>
              </a:r>
              <a:r>
                <a:rPr lang="en-US" altLang="ko-KR" sz="3600" baseline="300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6+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의 양 또한 증가하고 있으며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,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Cr</a:t>
              </a:r>
              <a:r>
                <a:rPr lang="en-US" altLang="ko-KR" sz="3600" baseline="300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6+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는 수질오염과 인체에 악영향을 야기하기에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사전처리가 필요함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  <a:endParaRPr lang="en-US" sz="36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국내 커피 소비량은 지속적으로 증가하는 추세에 있으며 발생하는 부산물 중 커피 찌꺼기의 다양한 재활용 방안이 개발 중임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  <a:endParaRPr lang="en-US" sz="36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ko-KR" altLang="en-US" sz="3600" dirty="0" err="1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열수가압탄화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(Hydrothermal Carbonization, HTC) 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과정과 화학적 활성화를 통하여 생성된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Bio-Char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는 비표면적과 탄소함량이 증가하게 되므로 효과적인 흡착제로 활용 가능함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  <a:endParaRPr lang="en-US" sz="36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본 연구에서는 커피 찌꺼기에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HTC 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열처리를 하여 활성화된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Bio-Char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를 활용하여 산업폐수 내에 존재하는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Cr</a:t>
              </a:r>
              <a:r>
                <a:rPr lang="en-US" altLang="ko-KR" sz="3600" baseline="300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6+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을 제거하는 것에 목적을 두고 연구를 진행함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  <a:endParaRPr lang="en-US" sz="36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</p:grpSp>
      <p:sp>
        <p:nvSpPr>
          <p:cNvPr id="932" name="Rectangle 2"/>
          <p:cNvSpPr>
            <a:spLocks noChangeArrowheads="1"/>
          </p:cNvSpPr>
          <p:nvPr/>
        </p:nvSpPr>
        <p:spPr bwMode="auto">
          <a:xfrm>
            <a:off x="0" y="0"/>
            <a:ext cx="3240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33" name="Rectangle 4"/>
          <p:cNvSpPr>
            <a:spLocks noChangeArrowheads="1"/>
          </p:cNvSpPr>
          <p:nvPr/>
        </p:nvSpPr>
        <p:spPr bwMode="auto">
          <a:xfrm>
            <a:off x="0" y="0"/>
            <a:ext cx="3240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35" name="Rectangle 6"/>
          <p:cNvSpPr>
            <a:spLocks noChangeArrowheads="1"/>
          </p:cNvSpPr>
          <p:nvPr/>
        </p:nvSpPr>
        <p:spPr bwMode="auto">
          <a:xfrm>
            <a:off x="0" y="0"/>
            <a:ext cx="3240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36" name="Rectangle 8"/>
          <p:cNvSpPr>
            <a:spLocks noChangeArrowheads="1"/>
          </p:cNvSpPr>
          <p:nvPr/>
        </p:nvSpPr>
        <p:spPr bwMode="auto">
          <a:xfrm>
            <a:off x="0" y="0"/>
            <a:ext cx="3240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37" name="Rectangle 10"/>
          <p:cNvSpPr>
            <a:spLocks noChangeArrowheads="1"/>
          </p:cNvSpPr>
          <p:nvPr/>
        </p:nvSpPr>
        <p:spPr bwMode="auto">
          <a:xfrm>
            <a:off x="0" y="0"/>
            <a:ext cx="3240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38" name="Rectangle 12"/>
          <p:cNvSpPr>
            <a:spLocks noChangeArrowheads="1"/>
          </p:cNvSpPr>
          <p:nvPr/>
        </p:nvSpPr>
        <p:spPr bwMode="auto">
          <a:xfrm>
            <a:off x="0" y="0"/>
            <a:ext cx="3240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99" name="직사각형 998"/>
          <p:cNvSpPr/>
          <p:nvPr/>
        </p:nvSpPr>
        <p:spPr>
          <a:xfrm>
            <a:off x="612293" y="42748348"/>
            <a:ext cx="31179464" cy="5698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0" rIns="91424" bIns="45710" anchor="ctr"/>
          <a:lstStyle/>
          <a:p>
            <a:pPr algn="ctr">
              <a:defRPr/>
            </a:pPr>
            <a:endParaRPr lang="ko-KR" altLang="en-US" dirty="0"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48B57123-7E39-4DAD-BDB8-5D5553FB1FB4}"/>
              </a:ext>
            </a:extLst>
          </p:cNvPr>
          <p:cNvGrpSpPr/>
          <p:nvPr/>
        </p:nvGrpSpPr>
        <p:grpSpPr>
          <a:xfrm>
            <a:off x="612293" y="33700044"/>
            <a:ext cx="15264000" cy="7048040"/>
            <a:chOff x="612292" y="33700044"/>
            <a:chExt cx="15264000" cy="7048040"/>
          </a:xfrm>
        </p:grpSpPr>
        <p:sp>
          <p:nvSpPr>
            <p:cNvPr id="17" name="직사각형 16"/>
            <p:cNvSpPr/>
            <p:nvPr/>
          </p:nvSpPr>
          <p:spPr>
            <a:xfrm>
              <a:off x="612292" y="33700044"/>
              <a:ext cx="15264000" cy="7048040"/>
            </a:xfrm>
            <a:prstGeom prst="rect">
              <a:avLst/>
            </a:prstGeom>
            <a:noFill/>
            <a:ln w="508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792292" y="34924180"/>
              <a:ext cx="14904000" cy="56323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HTC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반응기에서의 최적 반응 온도 및 시간은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180 ℃, 60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분에서 얻어진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Bio-Char</a:t>
              </a:r>
              <a:r>
                <a:rPr lang="ko-KR" altLang="en-US" sz="3600" dirty="0">
                  <a:solidFill>
                    <a:srgbClr val="000000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가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가장 효율적으로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Cr</a:t>
              </a:r>
              <a:r>
                <a:rPr lang="en-US" altLang="ko-KR" sz="3600" b="0" i="0" baseline="3000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6+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을 </a:t>
              </a:r>
              <a:r>
                <a:rPr lang="ko-KR" altLang="en-US" sz="3600" dirty="0">
                  <a:solidFill>
                    <a:srgbClr val="000000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흡착하는 것으로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나타남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  <a:endParaRPr lang="en-US" altLang="ko-KR" sz="360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Bio-Char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의 화학적 활성화 최적 산출 조건은 </a:t>
              </a:r>
              <a:r>
                <a:rPr lang="ko-KR" altLang="en-US" sz="3600" dirty="0" err="1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무게비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(Bio-Char : FeCl</a:t>
              </a:r>
              <a:r>
                <a:rPr lang="en-US" altLang="ko-KR" sz="3600" baseline="-250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3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‧6H</a:t>
              </a:r>
              <a:r>
                <a:rPr lang="en-US" altLang="ko-KR" sz="3600" baseline="-250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2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O)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1 : 0.5,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반응 온도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400 ℃, 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반응 시간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60 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분 조건에서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가장 효율적으로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Cr</a:t>
              </a:r>
              <a:r>
                <a:rPr lang="en-US" altLang="ko-KR" sz="3600" b="0" i="0" baseline="3000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6+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을 </a:t>
              </a:r>
              <a:r>
                <a:rPr lang="ko-KR" altLang="en-US" sz="3600" dirty="0">
                  <a:solidFill>
                    <a:srgbClr val="000000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흡착하는 것으로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나타남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Activated Bio-Char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의 최적 흡착시간의 경우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180 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분에서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C/C</a:t>
              </a:r>
              <a:r>
                <a:rPr lang="en-US" altLang="ko-KR" sz="3600" baseline="-250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0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가 평형을 이루었으며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Cr</a:t>
              </a:r>
              <a:r>
                <a:rPr lang="en-US" altLang="ko-KR" sz="3600" baseline="300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6+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최적 제거를 위한 시간을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180 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분으로 결정함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본 연구에서 결정된 최적 생성 조건과 최적 활성화 조건을 활용하여 제작한 커피 찌꺼기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Bio-Char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를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Cr</a:t>
              </a:r>
              <a:r>
                <a:rPr lang="en-US" altLang="ko-KR" sz="3600" baseline="300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6+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흡착제로 활용한다면 효과적인 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Cr</a:t>
              </a:r>
              <a:r>
                <a:rPr lang="en-US" altLang="ko-KR" sz="3600" baseline="300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6+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</a:t>
              </a:r>
              <a:r>
                <a:rPr lang="ko-KR" altLang="en-US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제거가 가능할 것으로 기대됨</a:t>
              </a:r>
              <a:r>
                <a:rPr lang="en-US" altLang="ko-KR" sz="3600" dirty="0"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  <a:endParaRPr lang="en-US" sz="36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612293" y="33700044"/>
              <a:ext cx="4286280" cy="108012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5400" b="1" dirty="0">
                  <a:latin typeface="Arial" pitchFamily="34" charset="0"/>
                  <a:cs typeface="Arial" pitchFamily="34" charset="0"/>
                </a:rPr>
                <a:t> Conclusion</a:t>
              </a:r>
              <a:endParaRPr lang="ko-KR" altLang="en-US" sz="5400" b="1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9" name="직사각형 38"/>
          <p:cNvSpPr/>
          <p:nvPr/>
        </p:nvSpPr>
        <p:spPr>
          <a:xfrm>
            <a:off x="27975109" y="268610"/>
            <a:ext cx="3816649" cy="9112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5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-7</a:t>
            </a:r>
            <a:r>
              <a:rPr lang="ko-KR" altLang="en-US" sz="5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r>
              <a:rPr lang="en-US" altLang="ko-KR" sz="5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</a:t>
            </a:r>
            <a:endParaRPr lang="ko-KR" altLang="en-US" sz="54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107687B7-6C59-44CE-9264-E4D74FF624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06137"/>
              </p:ext>
            </p:extLst>
          </p:nvPr>
        </p:nvGraphicFramePr>
        <p:xfrm>
          <a:off x="16730480" y="8757317"/>
          <a:ext cx="14858556" cy="50940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29278">
                  <a:extLst>
                    <a:ext uri="{9D8B030D-6E8A-4147-A177-3AD203B41FA5}">
                      <a16:colId xmlns:a16="http://schemas.microsoft.com/office/drawing/2014/main" val="2161691498"/>
                    </a:ext>
                  </a:extLst>
                </a:gridCol>
                <a:gridCol w="7429278">
                  <a:extLst>
                    <a:ext uri="{9D8B030D-6E8A-4147-A177-3AD203B41FA5}">
                      <a16:colId xmlns:a16="http://schemas.microsoft.com/office/drawing/2014/main" val="612104091"/>
                    </a:ext>
                  </a:extLst>
                </a:gridCol>
              </a:tblGrid>
              <a:tr h="345222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48303878"/>
                  </a:ext>
                </a:extLst>
              </a:tr>
              <a:tr h="623898">
                <a:tc gridSpan="2">
                  <a:txBody>
                    <a:bodyPr/>
                    <a:lstStyle/>
                    <a:p>
                      <a:pPr marL="0" marR="0" lvl="0" indent="0" algn="ctr" defTabSz="432054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Fig.3  HTC </a:t>
                      </a:r>
                      <a:r>
                        <a:rPr lang="ko-KR" altLang="en-US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반응 온도에 따른 </a:t>
                      </a:r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Bio-Char</a:t>
                      </a:r>
                      <a:r>
                        <a:rPr lang="ko-KR" altLang="en-US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의 </a:t>
                      </a:r>
                      <a:r>
                        <a:rPr lang="ko-KR" altLang="en-US" sz="3200" b="1" kern="0" dirty="0" err="1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수율과</a:t>
                      </a:r>
                      <a:r>
                        <a:rPr lang="ko-KR" altLang="en-US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Cr</a:t>
                      </a:r>
                      <a:r>
                        <a:rPr lang="en-US" altLang="ko-KR" sz="3200" b="1" kern="0" baseline="3000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6+</a:t>
                      </a:r>
                      <a:r>
                        <a:rPr lang="ko-KR" altLang="en-US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흡착 비율</a:t>
                      </a:r>
                      <a:endParaRPr lang="en-US" altLang="ko-KR" sz="3200" b="1" kern="0" dirty="0">
                        <a:solidFill>
                          <a:srgbClr val="000000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708419"/>
                  </a:ext>
                </a:extLst>
              </a:tr>
              <a:tr h="1017938">
                <a:tc gridSpan="2">
                  <a:txBody>
                    <a:bodyPr/>
                    <a:lstStyle/>
                    <a:p>
                      <a:pPr marL="457200" indent="-457200" algn="just" fontAlgn="base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280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HTC</a:t>
                      </a:r>
                      <a:r>
                        <a:rPr lang="ko-KR" altLang="en-US" sz="280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실험 결과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59.44%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의 </a:t>
                      </a:r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수율과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87.09 %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의 흡착 성능을 나타냄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.</a:t>
                      </a:r>
                    </a:p>
                    <a:p>
                      <a:pPr marL="457200" indent="-457200" algn="just" fontAlgn="base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이에 최적온도는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180 ℃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로 설정함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.</a:t>
                      </a:r>
                      <a:endParaRPr lang="en-US" altLang="ko-KR" sz="2800" kern="0" spc="0" dirty="0">
                        <a:solidFill>
                          <a:srgbClr val="000000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743191"/>
                  </a:ext>
                </a:extLst>
              </a:tr>
            </a:tbl>
          </a:graphicData>
        </a:graphic>
      </p:graphicFrame>
      <p:grpSp>
        <p:nvGrpSpPr>
          <p:cNvPr id="900" name="그룹 899">
            <a:extLst>
              <a:ext uri="{FF2B5EF4-FFF2-40B4-BE49-F238E27FC236}">
                <a16:creationId xmlns:a16="http://schemas.microsoft.com/office/drawing/2014/main" id="{565B4123-BDC8-4FBF-A959-1F4FEC3554DA}"/>
              </a:ext>
            </a:extLst>
          </p:cNvPr>
          <p:cNvGrpSpPr/>
          <p:nvPr/>
        </p:nvGrpSpPr>
        <p:grpSpPr>
          <a:xfrm>
            <a:off x="17150535" y="8757317"/>
            <a:ext cx="14020710" cy="3423041"/>
            <a:chOff x="17150535" y="8757317"/>
            <a:chExt cx="14020710" cy="3423041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8092D758-DF0D-49A7-A166-8EC8737B02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150535" y="8757317"/>
              <a:ext cx="6552314" cy="3423041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44A84260-5056-4F5A-81F4-D0C234C32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614402" y="8761339"/>
              <a:ext cx="6556843" cy="3419017"/>
            </a:xfrm>
            <a:prstGeom prst="rect">
              <a:avLst/>
            </a:prstGeom>
          </p:spPr>
        </p:pic>
      </p:grpSp>
      <p:graphicFrame>
        <p:nvGraphicFramePr>
          <p:cNvPr id="56" name="표 55">
            <a:extLst>
              <a:ext uri="{FF2B5EF4-FFF2-40B4-BE49-F238E27FC236}">
                <a16:creationId xmlns:a16="http://schemas.microsoft.com/office/drawing/2014/main" id="{C26B0B70-7528-483B-8A97-5E26119F88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1395928"/>
              </p:ext>
            </p:extLst>
          </p:nvPr>
        </p:nvGraphicFramePr>
        <p:xfrm>
          <a:off x="16730480" y="14349848"/>
          <a:ext cx="14858556" cy="54477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29278">
                  <a:extLst>
                    <a:ext uri="{9D8B030D-6E8A-4147-A177-3AD203B41FA5}">
                      <a16:colId xmlns:a16="http://schemas.microsoft.com/office/drawing/2014/main" val="2161691498"/>
                    </a:ext>
                  </a:extLst>
                </a:gridCol>
                <a:gridCol w="7429278">
                  <a:extLst>
                    <a:ext uri="{9D8B030D-6E8A-4147-A177-3AD203B41FA5}">
                      <a16:colId xmlns:a16="http://schemas.microsoft.com/office/drawing/2014/main" val="612104091"/>
                    </a:ext>
                  </a:extLst>
                </a:gridCol>
              </a:tblGrid>
              <a:tr h="345222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48303878"/>
                  </a:ext>
                </a:extLst>
              </a:tr>
              <a:tr h="623898">
                <a:tc gridSpan="2"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Fig.4  HTC </a:t>
                      </a:r>
                      <a:r>
                        <a:rPr lang="ko-KR" altLang="en-US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반응 시간에 따른 </a:t>
                      </a:r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Bio-Char</a:t>
                      </a:r>
                      <a:r>
                        <a:rPr lang="ko-KR" altLang="en-US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의 </a:t>
                      </a:r>
                      <a:r>
                        <a:rPr lang="ko-KR" altLang="en-US" sz="3200" b="1" kern="0" dirty="0" err="1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수율과</a:t>
                      </a:r>
                      <a:r>
                        <a:rPr lang="ko-KR" altLang="en-US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Cr</a:t>
                      </a:r>
                      <a:r>
                        <a:rPr lang="en-US" altLang="ko-KR" sz="3200" b="1" kern="0" baseline="3000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6+</a:t>
                      </a:r>
                      <a:r>
                        <a:rPr lang="ko-KR" altLang="en-US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흡착 비율</a:t>
                      </a:r>
                      <a:endParaRPr lang="en-US" altLang="ko-KR" sz="3200" b="1" kern="0" dirty="0">
                        <a:solidFill>
                          <a:srgbClr val="000000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708419"/>
                  </a:ext>
                </a:extLst>
              </a:tr>
              <a:tr h="1017938">
                <a:tc gridSpan="2">
                  <a:txBody>
                    <a:bodyPr/>
                    <a:lstStyle/>
                    <a:p>
                      <a:pPr marL="457200" indent="-457200" algn="just" fontAlgn="base" latinLnBrk="0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Bio-Char </a:t>
                      </a:r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수율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Cr</a:t>
                      </a:r>
                      <a:r>
                        <a:rPr lang="en-US" altLang="ko-KR" sz="2800" b="0" i="0" baseline="300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6+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흡착 성능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시간적 경제성을 고려했을 때 최적 반응 시간은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60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분으로 선정함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수율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59.44 %,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흡착비율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87.09 %).</a:t>
                      </a:r>
                    </a:p>
                    <a:p>
                      <a:pPr marL="457200" indent="-457200" algn="just" fontAlgn="base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본 연구에서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HTC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공법을 이용한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Bio-Char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의 최적 생성 조건은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180 ℃, 60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분으로 결정함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.</a:t>
                      </a:r>
                      <a:endParaRPr lang="en-US" altLang="ko-KR" sz="2800" kern="0" spc="0" dirty="0">
                        <a:solidFill>
                          <a:srgbClr val="000000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743191"/>
                  </a:ext>
                </a:extLst>
              </a:tr>
            </a:tbl>
          </a:graphicData>
        </a:graphic>
      </p:graphicFrame>
      <p:graphicFrame>
        <p:nvGraphicFramePr>
          <p:cNvPr id="57" name="표 56">
            <a:extLst>
              <a:ext uri="{FF2B5EF4-FFF2-40B4-BE49-F238E27FC236}">
                <a16:creationId xmlns:a16="http://schemas.microsoft.com/office/drawing/2014/main" id="{18CEBCD1-6D54-4358-85C2-E40B34C31C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3940945"/>
              </p:ext>
            </p:extLst>
          </p:nvPr>
        </p:nvGraphicFramePr>
        <p:xfrm>
          <a:off x="16730480" y="20296041"/>
          <a:ext cx="14858556" cy="54477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29278">
                  <a:extLst>
                    <a:ext uri="{9D8B030D-6E8A-4147-A177-3AD203B41FA5}">
                      <a16:colId xmlns:a16="http://schemas.microsoft.com/office/drawing/2014/main" val="2161691498"/>
                    </a:ext>
                  </a:extLst>
                </a:gridCol>
                <a:gridCol w="7429278">
                  <a:extLst>
                    <a:ext uri="{9D8B030D-6E8A-4147-A177-3AD203B41FA5}">
                      <a16:colId xmlns:a16="http://schemas.microsoft.com/office/drawing/2014/main" val="612104091"/>
                    </a:ext>
                  </a:extLst>
                </a:gridCol>
              </a:tblGrid>
              <a:tr h="345222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48303878"/>
                  </a:ext>
                </a:extLst>
              </a:tr>
              <a:tr h="623898">
                <a:tc gridSpan="2"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Fig.5 </a:t>
                      </a:r>
                      <a:r>
                        <a:rPr lang="ko-KR" altLang="en-US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무게 비</a:t>
                      </a:r>
                      <a:r>
                        <a:rPr lang="en-US" altLang="ko-KR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Bio-Char : </a:t>
                      </a:r>
                      <a:r>
                        <a:rPr lang="ko-KR" altLang="en-US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활성화제</a:t>
                      </a:r>
                      <a:r>
                        <a:rPr lang="en-US" altLang="ko-KR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  <a:r>
                        <a:rPr lang="ko-KR" altLang="en-US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에 따른 </a:t>
                      </a:r>
                      <a:r>
                        <a:rPr lang="en-US" altLang="ko-KR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Bio-Char</a:t>
                      </a:r>
                      <a:r>
                        <a:rPr lang="ko-KR" altLang="en-US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의</a:t>
                      </a:r>
                      <a:r>
                        <a:rPr lang="en-US" altLang="ko-KR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ko-KR" altLang="en-US" sz="3200" b="1" dirty="0" err="1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수율과</a:t>
                      </a:r>
                      <a:r>
                        <a:rPr lang="ko-KR" altLang="en-US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Cr</a:t>
                      </a:r>
                      <a:r>
                        <a:rPr lang="en-US" altLang="ko-KR" sz="3200" b="1" kern="0" baseline="3000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6+</a:t>
                      </a:r>
                      <a:r>
                        <a:rPr lang="ko-KR" altLang="en-US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흡착 비율</a:t>
                      </a:r>
                      <a:endParaRPr lang="en-US" altLang="ko-KR" sz="3200" b="1" dirty="0">
                        <a:solidFill>
                          <a:srgbClr val="00000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708419"/>
                  </a:ext>
                </a:extLst>
              </a:tr>
              <a:tr h="1017938">
                <a:tc gridSpan="2">
                  <a:txBody>
                    <a:bodyPr/>
                    <a:lstStyle/>
                    <a:p>
                      <a:pPr marL="457200" indent="-457200" fontAlgn="base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 : 0.1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의 무게비를 제외한 나머지 무게 비의 경우 흡착 성능이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99 %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대로 나타나며 </a:t>
                      </a:r>
                      <a:r>
                        <a:rPr lang="ko-KR" altLang="en-US" sz="280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흡착 비율의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큰 차이를 보이지 않음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.</a:t>
                      </a:r>
                    </a:p>
                    <a:p>
                      <a:pPr marL="457200" indent="-457200" fontAlgn="base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활성화제의 양에 따른 경제성을 고려하여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 : 0.5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의 무게비를 최적 혼합 비율로 결정함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743191"/>
                  </a:ext>
                </a:extLst>
              </a:tr>
            </a:tbl>
          </a:graphicData>
        </a:graphic>
      </p:graphicFrame>
      <p:graphicFrame>
        <p:nvGraphicFramePr>
          <p:cNvPr id="58" name="표 57">
            <a:extLst>
              <a:ext uri="{FF2B5EF4-FFF2-40B4-BE49-F238E27FC236}">
                <a16:creationId xmlns:a16="http://schemas.microsoft.com/office/drawing/2014/main" id="{8A5D0E61-3CE8-48A0-B306-31D480DC32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604562"/>
              </p:ext>
            </p:extLst>
          </p:nvPr>
        </p:nvGraphicFramePr>
        <p:xfrm>
          <a:off x="16730480" y="26242234"/>
          <a:ext cx="14858556" cy="54477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29278">
                  <a:extLst>
                    <a:ext uri="{9D8B030D-6E8A-4147-A177-3AD203B41FA5}">
                      <a16:colId xmlns:a16="http://schemas.microsoft.com/office/drawing/2014/main" val="2161691498"/>
                    </a:ext>
                  </a:extLst>
                </a:gridCol>
                <a:gridCol w="7429278">
                  <a:extLst>
                    <a:ext uri="{9D8B030D-6E8A-4147-A177-3AD203B41FA5}">
                      <a16:colId xmlns:a16="http://schemas.microsoft.com/office/drawing/2014/main" val="612104091"/>
                    </a:ext>
                  </a:extLst>
                </a:gridCol>
              </a:tblGrid>
              <a:tr h="345222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48303878"/>
                  </a:ext>
                </a:extLst>
              </a:tr>
              <a:tr h="623898"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Fig.6  </a:t>
                      </a:r>
                      <a:r>
                        <a:rPr lang="ko-KR" altLang="en-US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화학적 활성화 반응 온도에 따른 </a:t>
                      </a:r>
                      <a:r>
                        <a:rPr lang="en-US" altLang="ko-KR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Bio-Char </a:t>
                      </a:r>
                      <a:r>
                        <a:rPr lang="ko-KR" altLang="en-US" sz="3200" b="1" dirty="0" err="1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수율과</a:t>
                      </a:r>
                      <a:r>
                        <a:rPr lang="ko-KR" altLang="en-US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Cr</a:t>
                      </a:r>
                      <a:r>
                        <a:rPr lang="en-US" altLang="ko-KR" sz="3200" b="1" kern="0" baseline="3000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6+</a:t>
                      </a:r>
                      <a:r>
                        <a:rPr lang="ko-KR" altLang="en-US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흡착비율</a:t>
                      </a:r>
                      <a:endParaRPr lang="en-US" altLang="ko-KR" sz="3200" b="1" kern="0" dirty="0">
                        <a:solidFill>
                          <a:srgbClr val="000000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708419"/>
                  </a:ext>
                </a:extLst>
              </a:tr>
              <a:tr h="1017938">
                <a:tc gridSpan="2">
                  <a:txBody>
                    <a:bodyPr/>
                    <a:lstStyle/>
                    <a:p>
                      <a:pPr marL="457200" indent="-457200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400 ℃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에서의 </a:t>
                      </a:r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수율은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최대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18.8 %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였으며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각각 온도에 따른 제거율 차이는 작았음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.</a:t>
                      </a:r>
                    </a:p>
                    <a:p>
                      <a:pPr marL="457200" indent="-457200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Activated  Bio-Char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의  </a:t>
                      </a:r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수율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흡착  성능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온도를  상승시키는 데 들어가는 전력의 경제성을 모두 고려했을 때 화학적 활성화 최적 반응 온도는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400 ℃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로 결정하였음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.</a:t>
                      </a:r>
                      <a:endParaRPr lang="ko-KR" altLang="en-US" sz="28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743191"/>
                  </a:ext>
                </a:extLst>
              </a:tr>
            </a:tbl>
          </a:graphicData>
        </a:graphic>
      </p:graphicFrame>
      <p:graphicFrame>
        <p:nvGraphicFramePr>
          <p:cNvPr id="59" name="표 58">
            <a:extLst>
              <a:ext uri="{FF2B5EF4-FFF2-40B4-BE49-F238E27FC236}">
                <a16:creationId xmlns:a16="http://schemas.microsoft.com/office/drawing/2014/main" id="{4E480716-5C75-4645-A37C-4936B2D67C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327318"/>
              </p:ext>
            </p:extLst>
          </p:nvPr>
        </p:nvGraphicFramePr>
        <p:xfrm>
          <a:off x="16730480" y="32188427"/>
          <a:ext cx="14858556" cy="54477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29278">
                  <a:extLst>
                    <a:ext uri="{9D8B030D-6E8A-4147-A177-3AD203B41FA5}">
                      <a16:colId xmlns:a16="http://schemas.microsoft.com/office/drawing/2014/main" val="2161691498"/>
                    </a:ext>
                  </a:extLst>
                </a:gridCol>
                <a:gridCol w="7429278">
                  <a:extLst>
                    <a:ext uri="{9D8B030D-6E8A-4147-A177-3AD203B41FA5}">
                      <a16:colId xmlns:a16="http://schemas.microsoft.com/office/drawing/2014/main" val="612104091"/>
                    </a:ext>
                  </a:extLst>
                </a:gridCol>
              </a:tblGrid>
              <a:tr h="345222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48303878"/>
                  </a:ext>
                </a:extLst>
              </a:tr>
              <a:tr h="623898">
                <a:tc gridSpan="2">
                  <a:txBody>
                    <a:bodyPr/>
                    <a:lstStyle/>
                    <a:p>
                      <a:pPr algn="ctr" fontAlgn="base"/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Fig.7  </a:t>
                      </a:r>
                      <a:r>
                        <a:rPr lang="ko-KR" altLang="en-US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화학적 활성화 반응 시간에 따른 </a:t>
                      </a:r>
                      <a:r>
                        <a:rPr lang="en-US" altLang="ko-KR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Bio-Char </a:t>
                      </a:r>
                      <a:r>
                        <a:rPr lang="ko-KR" altLang="en-US" sz="3200" b="1" dirty="0" err="1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수율과</a:t>
                      </a:r>
                      <a:r>
                        <a:rPr lang="ko-KR" altLang="en-US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Cr</a:t>
                      </a:r>
                      <a:r>
                        <a:rPr lang="en-US" altLang="ko-KR" sz="3200" b="1" kern="0" baseline="3000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6+</a:t>
                      </a:r>
                      <a:r>
                        <a:rPr lang="ko-KR" altLang="en-US" sz="3200" b="1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흡착비율</a:t>
                      </a:r>
                      <a:endParaRPr lang="en-US" altLang="ko-KR" sz="3200" b="1" kern="0" dirty="0">
                        <a:solidFill>
                          <a:srgbClr val="000000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708419"/>
                  </a:ext>
                </a:extLst>
              </a:tr>
              <a:tr h="1017938">
                <a:tc gridSpan="2">
                  <a:txBody>
                    <a:bodyPr/>
                    <a:lstStyle/>
                    <a:p>
                      <a:pPr marL="457200" indent="-457200" fontAlgn="base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Activated Bio-Char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의 </a:t>
                      </a:r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수율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흡착 성능을 모두 고려했을 때 화학적 활성화 최적 반응 시간은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60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분으로 결정하였으며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본 연구에서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Bio-Char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의 최종적인 최적 활성화 조건은 </a:t>
                      </a:r>
                      <a:r>
                        <a:rPr lang="ko-KR" altLang="en-US" sz="2800" b="0" i="0" dirty="0" err="1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무게비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(Bio-Char :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활성화제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 : 0.5, 400 ℃, 60 </a:t>
                      </a:r>
                      <a:r>
                        <a:rPr lang="ko-KR" altLang="en-US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분으로 결정하였음</a:t>
                      </a:r>
                      <a:r>
                        <a:rPr lang="en-US" altLang="ko-KR" sz="2800" b="0" i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.</a:t>
                      </a:r>
                      <a:endParaRPr lang="en-US" altLang="ko-KR" sz="3200" kern="0" spc="0" dirty="0">
                        <a:solidFill>
                          <a:srgbClr val="000000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743191"/>
                  </a:ext>
                </a:extLst>
              </a:tr>
            </a:tbl>
          </a:graphicData>
        </a:graphic>
      </p:graphicFrame>
      <p:graphicFrame>
        <p:nvGraphicFramePr>
          <p:cNvPr id="60" name="표 59">
            <a:extLst>
              <a:ext uri="{FF2B5EF4-FFF2-40B4-BE49-F238E27FC236}">
                <a16:creationId xmlns:a16="http://schemas.microsoft.com/office/drawing/2014/main" id="{3EF93EAE-5235-41FD-B13F-819EDE57B6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478055"/>
              </p:ext>
            </p:extLst>
          </p:nvPr>
        </p:nvGraphicFramePr>
        <p:xfrm>
          <a:off x="16730480" y="38543596"/>
          <a:ext cx="14858556" cy="29298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84313">
                  <a:extLst>
                    <a:ext uri="{9D8B030D-6E8A-4147-A177-3AD203B41FA5}">
                      <a16:colId xmlns:a16="http://schemas.microsoft.com/office/drawing/2014/main" val="2161691498"/>
                    </a:ext>
                  </a:extLst>
                </a:gridCol>
                <a:gridCol w="8474243">
                  <a:extLst>
                    <a:ext uri="{9D8B030D-6E8A-4147-A177-3AD203B41FA5}">
                      <a16:colId xmlns:a16="http://schemas.microsoft.com/office/drawing/2014/main" val="612104091"/>
                    </a:ext>
                  </a:extLst>
                </a:gridCol>
              </a:tblGrid>
              <a:tr h="704856"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32054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Fig.8  Activated Bio-Char</a:t>
                      </a:r>
                      <a:r>
                        <a:rPr lang="ko-KR" altLang="en-US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의 흡착시간별 </a:t>
                      </a:r>
                      <a:r>
                        <a:rPr lang="en-US" altLang="ko-KR" sz="3200" b="1" kern="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C/C</a:t>
                      </a:r>
                      <a:r>
                        <a:rPr lang="en-US" altLang="ko-KR" sz="3200" b="1" strike="noStrike" kern="0" baseline="-25000" dirty="0">
                          <a:solidFill>
                            <a:srgbClr val="000000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48303878"/>
                  </a:ext>
                </a:extLst>
              </a:tr>
              <a:tr h="1641836">
                <a:tc vMerge="1">
                  <a:txBody>
                    <a:bodyPr/>
                    <a:lstStyle/>
                    <a:p>
                      <a:pPr marL="0" marR="0" lvl="0" indent="0" algn="ctr" defTabSz="432054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3200" b="1" kern="0" dirty="0">
                        <a:solidFill>
                          <a:srgbClr val="000000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marR="0" lvl="0" indent="-457200" algn="l" defTabSz="432054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추세선을 도식화한 결과</a:t>
                      </a:r>
                      <a:r>
                        <a:rPr lang="en-US" altLang="ko-KR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C/C</a:t>
                      </a:r>
                      <a:r>
                        <a:rPr lang="en-US" altLang="ko-KR" sz="2800" b="0" i="0" kern="1200" baseline="-250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0</a:t>
                      </a:r>
                      <a:r>
                        <a:rPr lang="ko-KR" altLang="en-US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가 </a:t>
                      </a:r>
                      <a:r>
                        <a:rPr lang="en-US" altLang="ko-KR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120 </a:t>
                      </a:r>
                      <a:r>
                        <a:rPr lang="ko-KR" altLang="en-US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분까지는 </a:t>
                      </a:r>
                      <a:r>
                        <a:rPr lang="en-US" altLang="ko-KR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0.001</a:t>
                      </a:r>
                      <a:r>
                        <a:rPr lang="ko-KR" altLang="en-US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의 값을 나타냈지만</a:t>
                      </a:r>
                      <a:r>
                        <a:rPr lang="en-US" altLang="ko-KR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180 </a:t>
                      </a:r>
                      <a:r>
                        <a:rPr lang="ko-KR" altLang="en-US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분 이후로는 </a:t>
                      </a:r>
                      <a:r>
                        <a:rPr lang="en-US" altLang="ko-KR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0</a:t>
                      </a:r>
                      <a:r>
                        <a:rPr lang="ko-KR" altLang="en-US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에 수렴하는 값을 나타내는 것을 알 수 있었음</a:t>
                      </a:r>
                      <a:r>
                        <a:rPr lang="en-US" altLang="ko-KR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.</a:t>
                      </a:r>
                    </a:p>
                    <a:p>
                      <a:pPr marL="457200" marR="0" lvl="0" indent="-457200" algn="l" defTabSz="432054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이에 폐수에 존재하는 </a:t>
                      </a:r>
                      <a:r>
                        <a:rPr lang="en-US" altLang="ko-KR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Cr</a:t>
                      </a:r>
                      <a:r>
                        <a:rPr lang="en-US" altLang="ko-KR" sz="2800" b="0" i="0" kern="1200" baseline="300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6+</a:t>
                      </a:r>
                      <a:r>
                        <a:rPr lang="en-US" altLang="ko-KR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r>
                        <a:rPr lang="ko-KR" altLang="en-US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최적 제거를 위한 흡착시간을 </a:t>
                      </a:r>
                      <a:r>
                        <a:rPr lang="en-US" altLang="ko-KR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180 </a:t>
                      </a:r>
                      <a:r>
                        <a:rPr lang="ko-KR" altLang="en-US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분으로 결정하였음</a:t>
                      </a:r>
                      <a:r>
                        <a:rPr lang="en-US" altLang="ko-KR" sz="2800" b="0" i="0" kern="120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.</a:t>
                      </a:r>
                      <a:endParaRPr lang="en-US" altLang="ko-KR" sz="3200" b="1" kern="0" dirty="0">
                        <a:solidFill>
                          <a:srgbClr val="000000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8708419"/>
                  </a:ext>
                </a:extLst>
              </a:tr>
            </a:tbl>
          </a:graphicData>
        </a:graphic>
      </p:graphicFrame>
      <p:grpSp>
        <p:nvGrpSpPr>
          <p:cNvPr id="899" name="그룹 898">
            <a:extLst>
              <a:ext uri="{FF2B5EF4-FFF2-40B4-BE49-F238E27FC236}">
                <a16:creationId xmlns:a16="http://schemas.microsoft.com/office/drawing/2014/main" id="{E726E190-B604-466B-BE7A-A52618E8DBBE}"/>
              </a:ext>
            </a:extLst>
          </p:cNvPr>
          <p:cNvGrpSpPr/>
          <p:nvPr/>
        </p:nvGrpSpPr>
        <p:grpSpPr>
          <a:xfrm>
            <a:off x="17310922" y="14345195"/>
            <a:ext cx="13697671" cy="3433444"/>
            <a:chOff x="17310922" y="14345195"/>
            <a:chExt cx="13697671" cy="3433444"/>
          </a:xfrm>
        </p:grpSpPr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B88091B7-BACF-4C66-A7CF-0CB345F2BB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7310922" y="14345195"/>
              <a:ext cx="6231540" cy="3433444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001A3532-AB4A-4BD9-A6EC-5A3D8415AB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4777053" y="14345195"/>
              <a:ext cx="6231540" cy="3433444"/>
            </a:xfrm>
            <a:prstGeom prst="rect">
              <a:avLst/>
            </a:prstGeom>
          </p:spPr>
        </p:pic>
      </p:grpSp>
      <p:grpSp>
        <p:nvGrpSpPr>
          <p:cNvPr id="898" name="그룹 897">
            <a:extLst>
              <a:ext uri="{FF2B5EF4-FFF2-40B4-BE49-F238E27FC236}">
                <a16:creationId xmlns:a16="http://schemas.microsoft.com/office/drawing/2014/main" id="{EDA187E4-E0D2-4AFF-BE73-7DF18FC0C05A}"/>
              </a:ext>
            </a:extLst>
          </p:cNvPr>
          <p:cNvGrpSpPr/>
          <p:nvPr/>
        </p:nvGrpSpPr>
        <p:grpSpPr>
          <a:xfrm>
            <a:off x="17133134" y="20255753"/>
            <a:ext cx="14053248" cy="3469077"/>
            <a:chOff x="17133134" y="20255753"/>
            <a:chExt cx="14053248" cy="3469077"/>
          </a:xfrm>
        </p:grpSpPr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39E86E48-E7AD-435E-A4DF-3FDA3FEC094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7133134" y="20255753"/>
              <a:ext cx="6587117" cy="3469077"/>
            </a:xfrm>
            <a:prstGeom prst="rect">
              <a:avLst/>
            </a:prstGeom>
          </p:spPr>
        </p:pic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7C4F44C8-CFC8-4AA2-9998-05BA326BA9C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4599265" y="20280317"/>
              <a:ext cx="6587117" cy="3444513"/>
            </a:xfrm>
            <a:prstGeom prst="rect">
              <a:avLst/>
            </a:prstGeom>
          </p:spPr>
        </p:pic>
      </p:grpSp>
      <p:grpSp>
        <p:nvGrpSpPr>
          <p:cNvPr id="897" name="그룹 896">
            <a:extLst>
              <a:ext uri="{FF2B5EF4-FFF2-40B4-BE49-F238E27FC236}">
                <a16:creationId xmlns:a16="http://schemas.microsoft.com/office/drawing/2014/main" id="{C9B0C6E7-BF1F-47FE-B836-EC2600A86040}"/>
              </a:ext>
            </a:extLst>
          </p:cNvPr>
          <p:cNvGrpSpPr/>
          <p:nvPr/>
        </p:nvGrpSpPr>
        <p:grpSpPr>
          <a:xfrm>
            <a:off x="17373018" y="26242234"/>
            <a:ext cx="13584790" cy="3425362"/>
            <a:chOff x="17373018" y="26242234"/>
            <a:chExt cx="13584790" cy="3425362"/>
          </a:xfrm>
        </p:grpSpPr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6CD8E7FB-6FF5-4675-81AE-C821E150491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7373018" y="26242234"/>
              <a:ext cx="6107349" cy="3425362"/>
            </a:xfrm>
            <a:prstGeom prst="rect">
              <a:avLst/>
            </a:prstGeom>
          </p:spPr>
        </p:pic>
        <p:pic>
          <p:nvPicPr>
            <p:cNvPr id="33" name="그림 32">
              <a:extLst>
                <a:ext uri="{FF2B5EF4-FFF2-40B4-BE49-F238E27FC236}">
                  <a16:creationId xmlns:a16="http://schemas.microsoft.com/office/drawing/2014/main" id="{FB879EC8-1808-4332-AFCA-80C4B29DFBF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4827839" y="26260440"/>
              <a:ext cx="6129969" cy="3407156"/>
            </a:xfrm>
            <a:prstGeom prst="rect">
              <a:avLst/>
            </a:prstGeom>
          </p:spPr>
        </p:pic>
      </p:grpSp>
      <p:grpSp>
        <p:nvGrpSpPr>
          <p:cNvPr id="896" name="그룹 895">
            <a:extLst>
              <a:ext uri="{FF2B5EF4-FFF2-40B4-BE49-F238E27FC236}">
                <a16:creationId xmlns:a16="http://schemas.microsoft.com/office/drawing/2014/main" id="{97060C4A-25A6-4307-A570-4AC356FF0DBD}"/>
              </a:ext>
            </a:extLst>
          </p:cNvPr>
          <p:cNvGrpSpPr/>
          <p:nvPr/>
        </p:nvGrpSpPr>
        <p:grpSpPr>
          <a:xfrm>
            <a:off x="17378158" y="32188426"/>
            <a:ext cx="13563199" cy="3459959"/>
            <a:chOff x="17378158" y="32188426"/>
            <a:chExt cx="13563199" cy="3459959"/>
          </a:xfrm>
        </p:grpSpPr>
        <p:pic>
          <p:nvPicPr>
            <p:cNvPr id="37" name="그림 36">
              <a:extLst>
                <a:ext uri="{FF2B5EF4-FFF2-40B4-BE49-F238E27FC236}">
                  <a16:creationId xmlns:a16="http://schemas.microsoft.com/office/drawing/2014/main" id="{EF619CB3-DC05-4CE0-ACF9-FFA2D03CFC9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7378158" y="32201225"/>
              <a:ext cx="6097069" cy="3447160"/>
            </a:xfrm>
            <a:prstGeom prst="rect">
              <a:avLst/>
            </a:prstGeom>
          </p:spPr>
        </p:pic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F44281B7-6539-4F0C-88F6-63D170654CE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4844290" y="32188426"/>
              <a:ext cx="6097067" cy="3447159"/>
            </a:xfrm>
            <a:prstGeom prst="rect">
              <a:avLst/>
            </a:prstGeom>
          </p:spPr>
        </p:pic>
      </p:grpSp>
      <p:pic>
        <p:nvPicPr>
          <p:cNvPr id="41" name="그림 40">
            <a:extLst>
              <a:ext uri="{FF2B5EF4-FFF2-40B4-BE49-F238E27FC236}">
                <a16:creationId xmlns:a16="http://schemas.microsoft.com/office/drawing/2014/main" id="{DEAA4890-0344-4EEA-AFA9-64C9AE659D9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040092" y="38134618"/>
            <a:ext cx="6009743" cy="3918354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60AC88AD-DCAC-4C2B-A7DA-FFD12B68BC3A}"/>
              </a:ext>
            </a:extLst>
          </p:cNvPr>
          <p:cNvGrpSpPr/>
          <p:nvPr/>
        </p:nvGrpSpPr>
        <p:grpSpPr>
          <a:xfrm>
            <a:off x="612293" y="15101841"/>
            <a:ext cx="15263608" cy="18481251"/>
            <a:chOff x="612292" y="15101841"/>
            <a:chExt cx="15263608" cy="18481251"/>
          </a:xfrm>
        </p:grpSpPr>
        <p:sp>
          <p:nvSpPr>
            <p:cNvPr id="11" name="직사각형 10"/>
            <p:cNvSpPr/>
            <p:nvPr/>
          </p:nvSpPr>
          <p:spPr>
            <a:xfrm>
              <a:off x="612292" y="15101841"/>
              <a:ext cx="15263608" cy="18303249"/>
            </a:xfrm>
            <a:prstGeom prst="rect">
              <a:avLst/>
            </a:prstGeom>
            <a:noFill/>
            <a:ln w="508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612293" y="15101842"/>
              <a:ext cx="3337831" cy="108012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4700" b="1" dirty="0"/>
                <a:t> </a:t>
              </a:r>
              <a:r>
                <a:rPr lang="en-US" altLang="ko-KR" sz="5400" b="1" dirty="0">
                  <a:latin typeface="Arial" pitchFamily="34" charset="0"/>
                  <a:cs typeface="Arial" pitchFamily="34" charset="0"/>
                </a:rPr>
                <a:t>Methods</a:t>
              </a:r>
              <a:endParaRPr lang="ko-KR" altLang="en-US" sz="47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792097" y="16624603"/>
              <a:ext cx="14904000" cy="169584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S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시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S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대학교 인근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P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카페의 커피 찌꺼기를 채취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건조하여 활용함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en-US" altLang="ko-KR" sz="3600" dirty="0">
                  <a:solidFill>
                    <a:srgbClr val="000000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HTC</a:t>
              </a:r>
              <a:r>
                <a:rPr lang="ko-KR" altLang="en-US" sz="3600" dirty="0">
                  <a:solidFill>
                    <a:srgbClr val="000000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반응에는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&lt;Series 4520 Bench Top Reactors, 1&amp;2 L&gt;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를 사용함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HTC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반응은 온도와 반응 시간에 변화를 주어 연구를 진행함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  <a:endParaRPr lang="en-US" altLang="ko-KR" sz="360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원수 농도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1.0 mg/L, pH 8.0,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흡착제 주입량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0.1 g/50 mL,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흡착 시간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24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시간의 조건에서 제조한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Bio-Char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에 대해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Cr</a:t>
              </a:r>
              <a:r>
                <a:rPr lang="en-US" altLang="ko-KR" sz="3600" b="0" i="0" baseline="3000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6+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흡착 성능을 분석함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결정된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Bio-Char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최적 생성 조건에서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Bio-Char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를 활성화시켜 </a:t>
              </a:r>
              <a:r>
                <a:rPr lang="ko-KR" altLang="en-US" sz="3600" b="0" i="0" dirty="0" err="1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무게비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온도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반응 시간에 변화를 주어 최적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Activated Bio-Char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를 생성하였음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화학적 활성화제로 </a:t>
              </a:r>
              <a:r>
                <a:rPr lang="en-US" altLang="ko-KR" sz="3600" dirty="0">
                  <a:solidFill>
                    <a:srgbClr val="000000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FeCl</a:t>
              </a:r>
              <a:r>
                <a:rPr lang="en-US" altLang="ko-KR" sz="3600" baseline="-25000" dirty="0">
                  <a:solidFill>
                    <a:srgbClr val="000000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3</a:t>
              </a:r>
              <a:r>
                <a:rPr lang="en-US" altLang="ko-KR" sz="3600" dirty="0">
                  <a:solidFill>
                    <a:srgbClr val="000000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‧6H</a:t>
              </a:r>
              <a:r>
                <a:rPr lang="en-US" altLang="ko-KR" sz="3600" baseline="-25000" dirty="0">
                  <a:solidFill>
                    <a:srgbClr val="000000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2</a:t>
              </a:r>
              <a:r>
                <a:rPr lang="en-US" altLang="ko-KR" sz="3600" dirty="0">
                  <a:solidFill>
                    <a:srgbClr val="000000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O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를 사용함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b="0" i="0" dirty="0">
                <a:solidFill>
                  <a:srgbClr val="000000"/>
                </a:solidFill>
                <a:effectLst/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b="0" i="0" dirty="0">
                <a:solidFill>
                  <a:srgbClr val="000000"/>
                </a:solidFill>
                <a:effectLst/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b="0" i="0" dirty="0">
                <a:solidFill>
                  <a:srgbClr val="000000"/>
                </a:solidFill>
                <a:effectLst/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b="0" i="0" dirty="0">
                <a:solidFill>
                  <a:srgbClr val="000000"/>
                </a:solidFill>
                <a:effectLst/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b="0" i="0" dirty="0">
                <a:solidFill>
                  <a:srgbClr val="000000"/>
                </a:solidFill>
                <a:effectLst/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b="0" i="0" dirty="0">
                <a:solidFill>
                  <a:srgbClr val="000000"/>
                </a:solidFill>
                <a:effectLst/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b="0" i="0" dirty="0">
                <a:solidFill>
                  <a:srgbClr val="000000"/>
                </a:solidFill>
                <a:effectLst/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3600" b="0" i="0" dirty="0">
                <a:solidFill>
                  <a:srgbClr val="000000"/>
                </a:solidFill>
                <a:effectLst/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fontAlgn="base"/>
              <a:endParaRPr lang="en-US" altLang="ko-KR" sz="3600" dirty="0">
                <a:solidFill>
                  <a:srgbClr val="00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fontAlgn="base"/>
              <a:r>
                <a:rPr lang="en-US" altLang="ko-KR" sz="3200" b="1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           Fig. 1  Bio-Char </a:t>
              </a:r>
              <a:r>
                <a:rPr lang="ko-KR" altLang="en-US" sz="3200" b="1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제조 </a:t>
              </a:r>
              <a:r>
                <a:rPr lang="ko-KR" altLang="en-US" sz="3200" b="1" dirty="0">
                  <a:solidFill>
                    <a:srgbClr val="000000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단계</a:t>
              </a:r>
              <a:r>
                <a:rPr lang="ko-KR" altLang="en-US" sz="3200" b="1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               </a:t>
              </a:r>
              <a:r>
                <a:rPr lang="en-US" altLang="ko-KR" sz="3200" b="1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Fig. 2  Bio-Char Activation </a:t>
              </a:r>
              <a:r>
                <a:rPr lang="ko-KR" altLang="en-US" sz="3200" b="1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단계</a:t>
              </a:r>
              <a:endParaRPr lang="en-US" altLang="ko-KR" sz="3200" b="1" i="0" dirty="0">
                <a:solidFill>
                  <a:srgbClr val="000000"/>
                </a:solidFill>
                <a:effectLst/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endParaRPr lang="en-US" altLang="ko-KR" sz="2000" b="0" i="0" dirty="0">
                <a:solidFill>
                  <a:srgbClr val="000000"/>
                </a:solidFill>
                <a:effectLst/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marL="571500" indent="-571500" fontAlgn="base">
                <a:buFont typeface="Wingdings" panose="05000000000000000000" pitchFamily="2" charset="2"/>
                <a:buChar char="§"/>
              </a:pP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최적 조건에서 생성된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Activated Bio-Char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를 주입하여 폐수 내의 </a:t>
              </a:r>
              <a:r>
                <a:rPr lang="en-US" altLang="ko-KR" sz="3600" dirty="0">
                  <a:solidFill>
                    <a:srgbClr val="000000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Cr</a:t>
              </a:r>
              <a:r>
                <a:rPr lang="en-US" altLang="ko-KR" sz="3600" baseline="30000" dirty="0">
                  <a:solidFill>
                    <a:srgbClr val="000000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6+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제거를 위해 흡착시간을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0, 5, 10, 30, 60, 240, 360, 420 min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으로 설정한 후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,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C/C</a:t>
              </a:r>
              <a:r>
                <a:rPr lang="en-US" altLang="ko-KR" sz="3600" b="0" i="0" baseline="-2500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0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 (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최종 농도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/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처리 농도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)</a:t>
              </a:r>
              <a:r>
                <a:rPr lang="ko-KR" altLang="en-US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가 평형을 이루는 시간을 산정하여 최적 흡착시간을 구함</a:t>
              </a:r>
              <a:r>
                <a:rPr lang="en-US" altLang="ko-KR" sz="3600" b="0" i="0" dirty="0">
                  <a:solidFill>
                    <a:srgbClr val="000000"/>
                  </a:solidFill>
                  <a:effectLst/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.</a:t>
              </a:r>
              <a:endParaRPr lang="en-US" sz="36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grpSp>
          <p:nvGrpSpPr>
            <p:cNvPr id="137" name="그룹 136">
              <a:extLst>
                <a:ext uri="{FF2B5EF4-FFF2-40B4-BE49-F238E27FC236}">
                  <a16:creationId xmlns:a16="http://schemas.microsoft.com/office/drawing/2014/main" id="{6785B304-1F3C-C903-459E-3A078B1BFE72}"/>
                </a:ext>
              </a:extLst>
            </p:cNvPr>
            <p:cNvGrpSpPr/>
            <p:nvPr/>
          </p:nvGrpSpPr>
          <p:grpSpPr>
            <a:xfrm>
              <a:off x="1368377" y="21449138"/>
              <a:ext cx="6680891" cy="8064897"/>
              <a:chOff x="6336930" y="10790590"/>
              <a:chExt cx="5102571" cy="3789122"/>
            </a:xfrm>
            <a:solidFill>
              <a:schemeClr val="bg1"/>
            </a:solidFill>
          </p:grpSpPr>
          <p:sp>
            <p:nvSpPr>
              <p:cNvPr id="138" name="사각형: 둥근 모서리 137">
                <a:extLst>
                  <a:ext uri="{FF2B5EF4-FFF2-40B4-BE49-F238E27FC236}">
                    <a16:creationId xmlns:a16="http://schemas.microsoft.com/office/drawing/2014/main" id="{381867D3-754B-5CF4-D6B7-FAEF412D53E6}"/>
                  </a:ext>
                </a:extLst>
              </p:cNvPr>
              <p:cNvSpPr/>
              <p:nvPr/>
            </p:nvSpPr>
            <p:spPr>
              <a:xfrm>
                <a:off x="9914594" y="11399195"/>
                <a:ext cx="1524907" cy="1886353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Reaction Temperature :</a:t>
                </a:r>
              </a:p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180, 220, 260 ℃</a:t>
                </a:r>
              </a:p>
              <a:p>
                <a:pPr algn="ctr" eaLnBrk="1" latinLnBrk="1" hangingPunct="1"/>
                <a:endParaRPr lang="en-US" altLang="ko-KR" sz="2000" b="1" dirty="0">
                  <a:latin typeface="+mn-ea"/>
                  <a:ea typeface="+mn-ea"/>
                  <a:sym typeface="Calibri" panose="020F0502020204030204" pitchFamily="34" charset="0"/>
                </a:endParaRPr>
              </a:p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Reaction Time :</a:t>
                </a:r>
              </a:p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60, 120, </a:t>
                </a:r>
              </a:p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180, 240 min</a:t>
                </a:r>
              </a:p>
            </p:txBody>
          </p:sp>
          <p:cxnSp>
            <p:nvCxnSpPr>
              <p:cNvPr id="139" name="직선 연결선 138">
                <a:extLst>
                  <a:ext uri="{FF2B5EF4-FFF2-40B4-BE49-F238E27FC236}">
                    <a16:creationId xmlns:a16="http://schemas.microsoft.com/office/drawing/2014/main" id="{5938A5B2-5784-A7BF-8B55-CD93216F9807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6634110" y="12957589"/>
                <a:ext cx="2709707" cy="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직선 연결선 139">
                <a:extLst>
                  <a:ext uri="{FF2B5EF4-FFF2-40B4-BE49-F238E27FC236}">
                    <a16:creationId xmlns:a16="http://schemas.microsoft.com/office/drawing/2014/main" id="{1B039444-350F-A697-9FC7-CF8FD21C781A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7988964" y="10705732"/>
                <a:ext cx="0" cy="180720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직선 연결선 140">
                <a:extLst>
                  <a:ext uri="{FF2B5EF4-FFF2-40B4-BE49-F238E27FC236}">
                    <a16:creationId xmlns:a16="http://schemas.microsoft.com/office/drawing/2014/main" id="{D1A65E4E-A6FD-14C0-EB9A-9849EE2EB9D0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6884303" y="11394252"/>
                <a:ext cx="430160" cy="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직선 연결선 141">
                <a:extLst>
                  <a:ext uri="{FF2B5EF4-FFF2-40B4-BE49-F238E27FC236}">
                    <a16:creationId xmlns:a16="http://schemas.microsoft.com/office/drawing/2014/main" id="{3D4A6611-B7EC-4627-B641-7057E5048221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8666846" y="11394252"/>
                <a:ext cx="430160" cy="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3" name="사각형: 둥근 모서리 142">
                <a:extLst>
                  <a:ext uri="{FF2B5EF4-FFF2-40B4-BE49-F238E27FC236}">
                    <a16:creationId xmlns:a16="http://schemas.microsoft.com/office/drawing/2014/main" id="{0DBF0DA6-B9F2-CDCC-9857-B7FDF1A2514E}"/>
                  </a:ext>
                </a:extLst>
              </p:cNvPr>
              <p:cNvSpPr/>
              <p:nvPr/>
            </p:nvSpPr>
            <p:spPr>
              <a:xfrm>
                <a:off x="6336930" y="10790590"/>
                <a:ext cx="1524907" cy="428374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Bio-Mass</a:t>
                </a:r>
              </a:p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(Coffee Waste)</a:t>
                </a:r>
              </a:p>
            </p:txBody>
          </p:sp>
          <p:sp>
            <p:nvSpPr>
              <p:cNvPr id="144" name="사각형: 둥근 모서리 143">
                <a:extLst>
                  <a:ext uri="{FF2B5EF4-FFF2-40B4-BE49-F238E27FC236}">
                    <a16:creationId xmlns:a16="http://schemas.microsoft.com/office/drawing/2014/main" id="{FAE30937-FFED-1C44-4C54-85751B4D4212}"/>
                  </a:ext>
                </a:extLst>
              </p:cNvPr>
              <p:cNvSpPr/>
              <p:nvPr/>
            </p:nvSpPr>
            <p:spPr>
              <a:xfrm>
                <a:off x="8119473" y="10790590"/>
                <a:ext cx="1524907" cy="428374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Distilled Water</a:t>
                </a:r>
              </a:p>
            </p:txBody>
          </p:sp>
          <p:sp>
            <p:nvSpPr>
              <p:cNvPr id="145" name="사각형: 둥근 모서리 144">
                <a:extLst>
                  <a:ext uri="{FF2B5EF4-FFF2-40B4-BE49-F238E27FC236}">
                    <a16:creationId xmlns:a16="http://schemas.microsoft.com/office/drawing/2014/main" id="{65123416-096D-AF2D-261E-8280BBA94D04}"/>
                  </a:ext>
                </a:extLst>
              </p:cNvPr>
              <p:cNvSpPr/>
              <p:nvPr/>
            </p:nvSpPr>
            <p:spPr>
              <a:xfrm>
                <a:off x="7226511" y="12029042"/>
                <a:ext cx="1524907" cy="428374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HTC Reactor</a:t>
                </a:r>
              </a:p>
            </p:txBody>
          </p:sp>
          <p:sp>
            <p:nvSpPr>
              <p:cNvPr id="146" name="사각형: 둥근 모서리 145">
                <a:extLst>
                  <a:ext uri="{FF2B5EF4-FFF2-40B4-BE49-F238E27FC236}">
                    <a16:creationId xmlns:a16="http://schemas.microsoft.com/office/drawing/2014/main" id="{3F367278-A015-4D55-A6E4-E0BDF0884F7B}"/>
                  </a:ext>
                </a:extLst>
              </p:cNvPr>
              <p:cNvSpPr/>
              <p:nvPr/>
            </p:nvSpPr>
            <p:spPr>
              <a:xfrm>
                <a:off x="7226511" y="12736474"/>
                <a:ext cx="1524907" cy="428374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Washing</a:t>
                </a:r>
              </a:p>
            </p:txBody>
          </p:sp>
          <p:sp>
            <p:nvSpPr>
              <p:cNvPr id="147" name="사각형: 둥근 모서리 146">
                <a:extLst>
                  <a:ext uri="{FF2B5EF4-FFF2-40B4-BE49-F238E27FC236}">
                    <a16:creationId xmlns:a16="http://schemas.microsoft.com/office/drawing/2014/main" id="{4570F42E-2355-A33B-FA79-C92E1C337C03}"/>
                  </a:ext>
                </a:extLst>
              </p:cNvPr>
              <p:cNvSpPr/>
              <p:nvPr/>
            </p:nvSpPr>
            <p:spPr>
              <a:xfrm>
                <a:off x="7226511" y="13443906"/>
                <a:ext cx="1524907" cy="428374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Drying</a:t>
                </a:r>
              </a:p>
            </p:txBody>
          </p:sp>
          <p:sp>
            <p:nvSpPr>
              <p:cNvPr id="148" name="사각형: 둥근 모서리 147">
                <a:extLst>
                  <a:ext uri="{FF2B5EF4-FFF2-40B4-BE49-F238E27FC236}">
                    <a16:creationId xmlns:a16="http://schemas.microsoft.com/office/drawing/2014/main" id="{9EE8DDEE-0238-D3CF-4B8F-539487BCCF8C}"/>
                  </a:ext>
                </a:extLst>
              </p:cNvPr>
              <p:cNvSpPr/>
              <p:nvPr/>
            </p:nvSpPr>
            <p:spPr>
              <a:xfrm>
                <a:off x="7226511" y="14151338"/>
                <a:ext cx="1524907" cy="428374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Bio-Char</a:t>
                </a:r>
              </a:p>
            </p:txBody>
          </p:sp>
          <p:cxnSp>
            <p:nvCxnSpPr>
              <p:cNvPr id="149" name="직선 화살표 연결선 148">
                <a:extLst>
                  <a:ext uri="{FF2B5EF4-FFF2-40B4-BE49-F238E27FC236}">
                    <a16:creationId xmlns:a16="http://schemas.microsoft.com/office/drawing/2014/main" id="{F64EA577-AC56-DC32-3E5B-068C80A03E1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751418" y="12246559"/>
                <a:ext cx="1150598" cy="1"/>
              </a:xfrm>
              <a:prstGeom prst="straightConnector1">
                <a:avLst/>
              </a:prstGeom>
              <a:grpFill/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직선 화살표 연결선 149">
                <a:extLst>
                  <a:ext uri="{FF2B5EF4-FFF2-40B4-BE49-F238E27FC236}">
                    <a16:creationId xmlns:a16="http://schemas.microsoft.com/office/drawing/2014/main" id="{EA16550D-5985-3A02-FF95-5462439080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751418" y="13658093"/>
                <a:ext cx="1150598" cy="1"/>
              </a:xfrm>
              <a:prstGeom prst="straightConnector1">
                <a:avLst/>
              </a:prstGeom>
              <a:grpFill/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1" name="사각형: 둥근 모서리 150">
                <a:extLst>
                  <a:ext uri="{FF2B5EF4-FFF2-40B4-BE49-F238E27FC236}">
                    <a16:creationId xmlns:a16="http://schemas.microsoft.com/office/drawing/2014/main" id="{BEAFD7DA-B88F-AFB4-95E9-5F32C765D441}"/>
                  </a:ext>
                </a:extLst>
              </p:cNvPr>
              <p:cNvSpPr/>
              <p:nvPr/>
            </p:nvSpPr>
            <p:spPr>
              <a:xfrm>
                <a:off x="9902016" y="13443906"/>
                <a:ext cx="1524907" cy="428374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105 ℃, 24hr</a:t>
                </a:r>
              </a:p>
            </p:txBody>
          </p:sp>
        </p:grpSp>
        <p:grpSp>
          <p:nvGrpSpPr>
            <p:cNvPr id="152" name="그룹 151">
              <a:extLst>
                <a:ext uri="{FF2B5EF4-FFF2-40B4-BE49-F238E27FC236}">
                  <a16:creationId xmlns:a16="http://schemas.microsoft.com/office/drawing/2014/main" id="{E6EB74DB-8E80-0F58-8898-9C80CB82747A}"/>
                </a:ext>
              </a:extLst>
            </p:cNvPr>
            <p:cNvGrpSpPr/>
            <p:nvPr/>
          </p:nvGrpSpPr>
          <p:grpSpPr>
            <a:xfrm>
              <a:off x="8780111" y="21449140"/>
              <a:ext cx="6485810" cy="8064896"/>
              <a:chOff x="6559550" y="1904982"/>
              <a:chExt cx="5089993" cy="4773950"/>
            </a:xfrm>
            <a:solidFill>
              <a:schemeClr val="bg1"/>
            </a:solidFill>
          </p:grpSpPr>
          <p:cxnSp>
            <p:nvCxnSpPr>
              <p:cNvPr id="153" name="직선 연결선 152">
                <a:extLst>
                  <a:ext uri="{FF2B5EF4-FFF2-40B4-BE49-F238E27FC236}">
                    <a16:creationId xmlns:a16="http://schemas.microsoft.com/office/drawing/2014/main" id="{FF109D06-84B9-8BB6-FD29-C353753CE2C6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6231584" y="4522207"/>
                <a:ext cx="3960000" cy="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직선 연결선 153">
                <a:extLst>
                  <a:ext uri="{FF2B5EF4-FFF2-40B4-BE49-F238E27FC236}">
                    <a16:creationId xmlns:a16="http://schemas.microsoft.com/office/drawing/2014/main" id="{776A578E-C26F-04EC-C6DC-23B7FE3ED581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8211584" y="1644400"/>
                <a:ext cx="0" cy="180720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직선 연결선 154">
                <a:extLst>
                  <a:ext uri="{FF2B5EF4-FFF2-40B4-BE49-F238E27FC236}">
                    <a16:creationId xmlns:a16="http://schemas.microsoft.com/office/drawing/2014/main" id="{84EFFF47-E3FE-E0C1-C110-6CD7617F4E7F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7196003" y="2421999"/>
                <a:ext cx="252000" cy="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직선 연결선 155">
                <a:extLst>
                  <a:ext uri="{FF2B5EF4-FFF2-40B4-BE49-F238E27FC236}">
                    <a16:creationId xmlns:a16="http://schemas.microsoft.com/office/drawing/2014/main" id="{7DFCA10A-8FF2-7A11-D99A-2D40CC9B0BE2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V="1">
                <a:off x="8978546" y="2421999"/>
                <a:ext cx="252000" cy="1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사각형: 둥근 모서리 156">
                <a:extLst>
                  <a:ext uri="{FF2B5EF4-FFF2-40B4-BE49-F238E27FC236}">
                    <a16:creationId xmlns:a16="http://schemas.microsoft.com/office/drawing/2014/main" id="{BD08060D-2082-6F5E-578E-A4C784082869}"/>
                  </a:ext>
                </a:extLst>
              </p:cNvPr>
              <p:cNvSpPr/>
              <p:nvPr/>
            </p:nvSpPr>
            <p:spPr>
              <a:xfrm>
                <a:off x="6559550" y="1920875"/>
                <a:ext cx="1524907" cy="426839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Bio-Char</a:t>
                </a:r>
              </a:p>
            </p:txBody>
          </p:sp>
          <p:sp>
            <p:nvSpPr>
              <p:cNvPr id="158" name="사각형: 둥근 모서리 157">
                <a:extLst>
                  <a:ext uri="{FF2B5EF4-FFF2-40B4-BE49-F238E27FC236}">
                    <a16:creationId xmlns:a16="http://schemas.microsoft.com/office/drawing/2014/main" id="{BA45F07E-75DD-0ED1-12EB-86766D04E46B}"/>
                  </a:ext>
                </a:extLst>
              </p:cNvPr>
              <p:cNvSpPr/>
              <p:nvPr/>
            </p:nvSpPr>
            <p:spPr>
              <a:xfrm>
                <a:off x="8342093" y="1920875"/>
                <a:ext cx="1524907" cy="426839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FeCl</a:t>
                </a:r>
                <a:r>
                  <a:rPr lang="en-US" altLang="ko-KR" sz="2000" b="1" baseline="-25000" dirty="0">
                    <a:latin typeface="+mn-ea"/>
                    <a:ea typeface="+mn-ea"/>
                    <a:sym typeface="Calibri" panose="020F0502020204030204" pitchFamily="34" charset="0"/>
                  </a:rPr>
                  <a:t>3</a:t>
                </a:r>
                <a:r>
                  <a:rPr lang="en-US" altLang="ko-KR" sz="2000" kern="0" spc="0" dirty="0">
                    <a:effectLst/>
                    <a:latin typeface="맑은고딕"/>
                    <a:ea typeface="한양신명조"/>
                  </a:rPr>
                  <a:t>‧</a:t>
                </a:r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6H</a:t>
                </a:r>
                <a:r>
                  <a:rPr lang="en-US" altLang="ko-KR" sz="2000" b="1" baseline="-25000" dirty="0">
                    <a:latin typeface="+mn-ea"/>
                    <a:ea typeface="+mn-ea"/>
                    <a:sym typeface="Calibri" panose="020F0502020204030204" pitchFamily="34" charset="0"/>
                  </a:rPr>
                  <a:t>2</a:t>
                </a:r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O</a:t>
                </a:r>
              </a:p>
            </p:txBody>
          </p:sp>
          <p:sp>
            <p:nvSpPr>
              <p:cNvPr id="159" name="사각형: 둥근 모서리 158">
                <a:extLst>
                  <a:ext uri="{FF2B5EF4-FFF2-40B4-BE49-F238E27FC236}">
                    <a16:creationId xmlns:a16="http://schemas.microsoft.com/office/drawing/2014/main" id="{3473D5E4-927B-94A2-CCDC-A881BCB0439A}"/>
                  </a:ext>
                </a:extLst>
              </p:cNvPr>
              <p:cNvSpPr/>
              <p:nvPr/>
            </p:nvSpPr>
            <p:spPr>
              <a:xfrm>
                <a:off x="7449131" y="2808521"/>
                <a:ext cx="1524907" cy="426839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Mixing</a:t>
                </a:r>
              </a:p>
            </p:txBody>
          </p:sp>
          <p:sp>
            <p:nvSpPr>
              <p:cNvPr id="160" name="사각형: 둥근 모서리 159">
                <a:extLst>
                  <a:ext uri="{FF2B5EF4-FFF2-40B4-BE49-F238E27FC236}">
                    <a16:creationId xmlns:a16="http://schemas.microsoft.com/office/drawing/2014/main" id="{46F0B347-E06E-D62B-7B6B-D4F731B17665}"/>
                  </a:ext>
                </a:extLst>
              </p:cNvPr>
              <p:cNvSpPr/>
              <p:nvPr/>
            </p:nvSpPr>
            <p:spPr>
              <a:xfrm>
                <a:off x="7449131" y="3367002"/>
                <a:ext cx="1524907" cy="426839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Drying</a:t>
                </a:r>
              </a:p>
            </p:txBody>
          </p:sp>
          <p:sp>
            <p:nvSpPr>
              <p:cNvPr id="161" name="사각형: 둥근 모서리 160">
                <a:extLst>
                  <a:ext uri="{FF2B5EF4-FFF2-40B4-BE49-F238E27FC236}">
                    <a16:creationId xmlns:a16="http://schemas.microsoft.com/office/drawing/2014/main" id="{3A187795-4105-8244-4685-50F252834464}"/>
                  </a:ext>
                </a:extLst>
              </p:cNvPr>
              <p:cNvSpPr/>
              <p:nvPr/>
            </p:nvSpPr>
            <p:spPr>
              <a:xfrm>
                <a:off x="7449131" y="4244142"/>
                <a:ext cx="1524907" cy="426839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Heat Treatment</a:t>
                </a:r>
              </a:p>
            </p:txBody>
          </p:sp>
          <p:sp>
            <p:nvSpPr>
              <p:cNvPr id="162" name="사각형: 둥근 모서리 161">
                <a:extLst>
                  <a:ext uri="{FF2B5EF4-FFF2-40B4-BE49-F238E27FC236}">
                    <a16:creationId xmlns:a16="http://schemas.microsoft.com/office/drawing/2014/main" id="{80E0B5AF-6FBD-53BC-72CB-FF250D05E739}"/>
                  </a:ext>
                </a:extLst>
              </p:cNvPr>
              <p:cNvSpPr/>
              <p:nvPr/>
            </p:nvSpPr>
            <p:spPr>
              <a:xfrm>
                <a:off x="7449131" y="5135133"/>
                <a:ext cx="1524907" cy="426839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Acid Washing</a:t>
                </a:r>
              </a:p>
            </p:txBody>
          </p:sp>
          <p:cxnSp>
            <p:nvCxnSpPr>
              <p:cNvPr id="163" name="직선 화살표 연결선 162">
                <a:extLst>
                  <a:ext uri="{FF2B5EF4-FFF2-40B4-BE49-F238E27FC236}">
                    <a16:creationId xmlns:a16="http://schemas.microsoft.com/office/drawing/2014/main" id="{463DCFF6-FCB6-B509-5B0A-C9ACD4F8C543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9094028" y="2433604"/>
                <a:ext cx="1035759" cy="1"/>
              </a:xfrm>
              <a:prstGeom prst="straightConnector1">
                <a:avLst/>
              </a:prstGeom>
              <a:grpFill/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직선 화살표 연결선 163">
                <a:extLst>
                  <a:ext uri="{FF2B5EF4-FFF2-40B4-BE49-F238E27FC236}">
                    <a16:creationId xmlns:a16="http://schemas.microsoft.com/office/drawing/2014/main" id="{5B528434-BD88-401B-AB88-6C797BDBF75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974038" y="5348552"/>
                <a:ext cx="1150598" cy="1"/>
              </a:xfrm>
              <a:prstGeom prst="straightConnector1">
                <a:avLst/>
              </a:prstGeom>
              <a:grpFill/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5" name="사각형: 둥근 모서리 164">
                <a:extLst>
                  <a:ext uri="{FF2B5EF4-FFF2-40B4-BE49-F238E27FC236}">
                    <a16:creationId xmlns:a16="http://schemas.microsoft.com/office/drawing/2014/main" id="{ECD27E7A-2218-46E1-A7C6-1EB1EA87370C}"/>
                  </a:ext>
                </a:extLst>
              </p:cNvPr>
              <p:cNvSpPr/>
              <p:nvPr/>
            </p:nvSpPr>
            <p:spPr>
              <a:xfrm>
                <a:off x="7449131" y="5693614"/>
                <a:ext cx="1524907" cy="426839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Washing</a:t>
                </a:r>
              </a:p>
            </p:txBody>
          </p:sp>
          <p:sp>
            <p:nvSpPr>
              <p:cNvPr id="166" name="사각형: 둥근 모서리 165">
                <a:extLst>
                  <a:ext uri="{FF2B5EF4-FFF2-40B4-BE49-F238E27FC236}">
                    <a16:creationId xmlns:a16="http://schemas.microsoft.com/office/drawing/2014/main" id="{04EAC5ED-9F49-2B3E-BA9F-6016A681FF5F}"/>
                  </a:ext>
                </a:extLst>
              </p:cNvPr>
              <p:cNvSpPr/>
              <p:nvPr/>
            </p:nvSpPr>
            <p:spPr>
              <a:xfrm>
                <a:off x="7449131" y="6252093"/>
                <a:ext cx="1524907" cy="426839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Drying</a:t>
                </a:r>
              </a:p>
            </p:txBody>
          </p:sp>
          <p:cxnSp>
            <p:nvCxnSpPr>
              <p:cNvPr id="167" name="직선 화살표 연결선 166">
                <a:extLst>
                  <a:ext uri="{FF2B5EF4-FFF2-40B4-BE49-F238E27FC236}">
                    <a16:creationId xmlns:a16="http://schemas.microsoft.com/office/drawing/2014/main" id="{1F7D476D-23D8-F6C0-3464-AB027B887D40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974038" y="6465512"/>
                <a:ext cx="1150598" cy="1"/>
              </a:xfrm>
              <a:prstGeom prst="straightConnector1">
                <a:avLst/>
              </a:prstGeom>
              <a:grpFill/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8" name="사각형: 둥근 모서리 167">
                <a:extLst>
                  <a:ext uri="{FF2B5EF4-FFF2-40B4-BE49-F238E27FC236}">
                    <a16:creationId xmlns:a16="http://schemas.microsoft.com/office/drawing/2014/main" id="{6DB6047B-C5D5-887A-811E-F80253D80488}"/>
                  </a:ext>
                </a:extLst>
              </p:cNvPr>
              <p:cNvSpPr/>
              <p:nvPr/>
            </p:nvSpPr>
            <p:spPr>
              <a:xfrm>
                <a:off x="10124636" y="6229438"/>
                <a:ext cx="1524907" cy="426839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105 ℃, 24 </a:t>
                </a:r>
                <a:r>
                  <a:rPr lang="en-US" altLang="ko-KR" sz="2000" b="1" dirty="0" err="1">
                    <a:latin typeface="+mn-ea"/>
                    <a:ea typeface="+mn-ea"/>
                    <a:sym typeface="Calibri" panose="020F0502020204030204" pitchFamily="34" charset="0"/>
                  </a:rPr>
                  <a:t>hr</a:t>
                </a:r>
                <a:endParaRPr lang="en-US" altLang="ko-KR" sz="2000" b="1" dirty="0">
                  <a:latin typeface="+mn-ea"/>
                  <a:ea typeface="+mn-ea"/>
                  <a:sym typeface="Calibri" panose="020F0502020204030204" pitchFamily="34" charset="0"/>
                </a:endParaRPr>
              </a:p>
            </p:txBody>
          </p:sp>
          <p:sp>
            <p:nvSpPr>
              <p:cNvPr id="169" name="사각형: 둥근 모서리 168">
                <a:extLst>
                  <a:ext uri="{FF2B5EF4-FFF2-40B4-BE49-F238E27FC236}">
                    <a16:creationId xmlns:a16="http://schemas.microsoft.com/office/drawing/2014/main" id="{020BA0CF-C67C-6488-0691-3733747FB637}"/>
                  </a:ext>
                </a:extLst>
              </p:cNvPr>
              <p:cNvSpPr/>
              <p:nvPr/>
            </p:nvSpPr>
            <p:spPr>
              <a:xfrm>
                <a:off x="10124636" y="5135133"/>
                <a:ext cx="1524907" cy="426839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0.1M HCl</a:t>
                </a:r>
              </a:p>
            </p:txBody>
          </p:sp>
          <p:cxnSp>
            <p:nvCxnSpPr>
              <p:cNvPr id="170" name="직선 화살표 연결선 169">
                <a:extLst>
                  <a:ext uri="{FF2B5EF4-FFF2-40B4-BE49-F238E27FC236}">
                    <a16:creationId xmlns:a16="http://schemas.microsoft.com/office/drawing/2014/main" id="{42C6892A-8B25-CFA9-CE1D-9F400950058D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974038" y="4457561"/>
                <a:ext cx="1150598" cy="1"/>
              </a:xfrm>
              <a:prstGeom prst="straightConnector1">
                <a:avLst/>
              </a:prstGeom>
              <a:grpFill/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직선 화살표 연결선 170">
                <a:extLst>
                  <a:ext uri="{FF2B5EF4-FFF2-40B4-BE49-F238E27FC236}">
                    <a16:creationId xmlns:a16="http://schemas.microsoft.com/office/drawing/2014/main" id="{E33C63F1-EB5B-5A72-F89E-09DBDE22B84A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974038" y="3580421"/>
                <a:ext cx="1150598" cy="1"/>
              </a:xfrm>
              <a:prstGeom prst="straightConnector1">
                <a:avLst/>
              </a:prstGeom>
              <a:grpFill/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직선 화살표 연결선 171">
                <a:extLst>
                  <a:ext uri="{FF2B5EF4-FFF2-40B4-BE49-F238E27FC236}">
                    <a16:creationId xmlns:a16="http://schemas.microsoft.com/office/drawing/2014/main" id="{395685BD-4EAE-45C2-20A2-9187DB79B15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974038" y="3021940"/>
                <a:ext cx="1150598" cy="1"/>
              </a:xfrm>
              <a:prstGeom prst="straightConnector1">
                <a:avLst/>
              </a:prstGeom>
              <a:grpFill/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3" name="사각형: 둥근 모서리 172">
                <a:extLst>
                  <a:ext uri="{FF2B5EF4-FFF2-40B4-BE49-F238E27FC236}">
                    <a16:creationId xmlns:a16="http://schemas.microsoft.com/office/drawing/2014/main" id="{A68FF68E-6717-0356-CD0E-43091F5E32CE}"/>
                  </a:ext>
                </a:extLst>
              </p:cNvPr>
              <p:cNvSpPr/>
              <p:nvPr/>
            </p:nvSpPr>
            <p:spPr>
              <a:xfrm>
                <a:off x="10124636" y="3899083"/>
                <a:ext cx="1524907" cy="1116947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1600" b="1" dirty="0">
                    <a:latin typeface="+mn-ea"/>
                    <a:ea typeface="+mn-ea"/>
                    <a:sym typeface="Calibri" panose="020F0502020204030204" pitchFamily="34" charset="0"/>
                  </a:rPr>
                  <a:t>Activation Temperature:</a:t>
                </a:r>
              </a:p>
              <a:p>
                <a:pPr algn="ctr" eaLnBrk="1" latinLnBrk="1" hangingPunct="1"/>
                <a:r>
                  <a:rPr lang="en-US" altLang="ko-KR" sz="1600" b="1" dirty="0">
                    <a:latin typeface="+mn-ea"/>
                    <a:ea typeface="+mn-ea"/>
                    <a:sym typeface="Calibri" panose="020F0502020204030204" pitchFamily="34" charset="0"/>
                  </a:rPr>
                  <a:t>400, 600, 800 ℃</a:t>
                </a:r>
              </a:p>
              <a:p>
                <a:pPr algn="ctr" eaLnBrk="1" latinLnBrk="1" hangingPunct="1"/>
                <a:endParaRPr lang="en-US" altLang="ko-KR" sz="1600" b="1" dirty="0">
                  <a:latin typeface="+mn-ea"/>
                  <a:ea typeface="+mn-ea"/>
                  <a:sym typeface="Calibri" panose="020F0502020204030204" pitchFamily="34" charset="0"/>
                </a:endParaRPr>
              </a:p>
              <a:p>
                <a:pPr algn="ctr" eaLnBrk="1" latinLnBrk="1" hangingPunct="1"/>
                <a:r>
                  <a:rPr lang="en-US" altLang="ko-KR" sz="1600" b="1" dirty="0">
                    <a:latin typeface="+mn-ea"/>
                    <a:ea typeface="+mn-ea"/>
                    <a:sym typeface="Calibri" panose="020F0502020204030204" pitchFamily="34" charset="0"/>
                  </a:rPr>
                  <a:t>Activation Time :</a:t>
                </a:r>
              </a:p>
              <a:p>
                <a:pPr algn="ctr" eaLnBrk="1" latinLnBrk="1" hangingPunct="1"/>
                <a:r>
                  <a:rPr lang="en-US" altLang="ko-KR" sz="1600" b="1" dirty="0">
                    <a:latin typeface="+mn-ea"/>
                    <a:ea typeface="+mn-ea"/>
                    <a:sym typeface="Calibri" panose="020F0502020204030204" pitchFamily="34" charset="0"/>
                  </a:rPr>
                  <a:t>30, 60, 90,min</a:t>
                </a:r>
              </a:p>
            </p:txBody>
          </p:sp>
          <p:sp>
            <p:nvSpPr>
              <p:cNvPr id="174" name="사각형: 둥근 모서리 173">
                <a:extLst>
                  <a:ext uri="{FF2B5EF4-FFF2-40B4-BE49-F238E27FC236}">
                    <a16:creationId xmlns:a16="http://schemas.microsoft.com/office/drawing/2014/main" id="{5C13EE1A-8429-1A0A-53A0-CC13CAFE94FB}"/>
                  </a:ext>
                </a:extLst>
              </p:cNvPr>
              <p:cNvSpPr/>
              <p:nvPr/>
            </p:nvSpPr>
            <p:spPr>
              <a:xfrm>
                <a:off x="10124636" y="3367002"/>
                <a:ext cx="1524907" cy="426839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105 ℃, 24 </a:t>
                </a:r>
                <a:r>
                  <a:rPr lang="en-US" altLang="ko-KR" sz="2000" b="1" dirty="0" err="1">
                    <a:latin typeface="+mn-ea"/>
                    <a:ea typeface="+mn-ea"/>
                    <a:sym typeface="Calibri" panose="020F0502020204030204" pitchFamily="34" charset="0"/>
                  </a:rPr>
                  <a:t>hr</a:t>
                </a:r>
                <a:endParaRPr lang="en-US" altLang="ko-KR" sz="2000" b="1" dirty="0">
                  <a:latin typeface="+mn-ea"/>
                  <a:ea typeface="+mn-ea"/>
                  <a:sym typeface="Calibri" panose="020F0502020204030204" pitchFamily="34" charset="0"/>
                </a:endParaRPr>
              </a:p>
            </p:txBody>
          </p:sp>
          <p:sp>
            <p:nvSpPr>
              <p:cNvPr id="175" name="사각형: 둥근 모서리 174">
                <a:extLst>
                  <a:ext uri="{FF2B5EF4-FFF2-40B4-BE49-F238E27FC236}">
                    <a16:creationId xmlns:a16="http://schemas.microsoft.com/office/drawing/2014/main" id="{43490662-AFD9-E030-A74A-74F9DFD06C2C}"/>
                  </a:ext>
                </a:extLst>
              </p:cNvPr>
              <p:cNvSpPr/>
              <p:nvPr/>
            </p:nvSpPr>
            <p:spPr>
              <a:xfrm>
                <a:off x="10124636" y="2808521"/>
                <a:ext cx="1524907" cy="426839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80 ℃, 1 </a:t>
                </a:r>
                <a:r>
                  <a:rPr lang="en-US" altLang="ko-KR" sz="2000" b="1" dirty="0" err="1">
                    <a:latin typeface="+mn-ea"/>
                    <a:ea typeface="+mn-ea"/>
                    <a:sym typeface="Calibri" panose="020F0502020204030204" pitchFamily="34" charset="0"/>
                  </a:rPr>
                  <a:t>hr</a:t>
                </a:r>
                <a:endParaRPr lang="en-US" altLang="ko-KR" sz="2000" b="1" dirty="0">
                  <a:latin typeface="+mn-ea"/>
                  <a:ea typeface="+mn-ea"/>
                  <a:sym typeface="Calibri" panose="020F0502020204030204" pitchFamily="34" charset="0"/>
                </a:endParaRPr>
              </a:p>
            </p:txBody>
          </p:sp>
          <p:sp>
            <p:nvSpPr>
              <p:cNvPr id="176" name="사각형: 둥근 모서리 175">
                <a:extLst>
                  <a:ext uri="{FF2B5EF4-FFF2-40B4-BE49-F238E27FC236}">
                    <a16:creationId xmlns:a16="http://schemas.microsoft.com/office/drawing/2014/main" id="{1C6D6263-A963-4D74-8C09-E0476DF12D8B}"/>
                  </a:ext>
                </a:extLst>
              </p:cNvPr>
              <p:cNvSpPr/>
              <p:nvPr/>
            </p:nvSpPr>
            <p:spPr>
              <a:xfrm>
                <a:off x="10124636" y="1904982"/>
                <a:ext cx="1524907" cy="787908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1pPr>
                <a:lvl2pPr marL="742950" indent="-28575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2pPr>
                <a:lvl3pPr marL="11430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3pPr>
                <a:lvl4pPr marL="16002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4pPr>
                <a:lvl5pPr marL="2057400" indent="-228600" defTabSz="10287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5pPr>
                <a:lvl6pPr marL="25146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6pPr>
                <a:lvl7pPr marL="29718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7pPr>
                <a:lvl8pPr marL="34290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8pPr>
                <a:lvl9pPr marL="3886200" indent="-228600" defTabSz="10287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맑은 고딕" panose="020B0503020000020004" pitchFamily="50" charset="-127"/>
                  </a:defRPr>
                </a:lvl9pPr>
              </a:lstStyle>
              <a:p>
                <a:pPr algn="ctr" eaLnBrk="1" latinLnBrk="1" hangingPunct="1"/>
                <a:r>
                  <a:rPr lang="pl-PL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W/W </a:t>
                </a:r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(</a:t>
                </a:r>
                <a:r>
                  <a:rPr lang="pl-PL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%</a:t>
                </a:r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)</a:t>
                </a:r>
                <a:r>
                  <a:rPr lang="pl-PL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 :</a:t>
                </a:r>
              </a:p>
              <a:p>
                <a:pPr algn="ctr" eaLnBrk="1" latinLnBrk="1" hangingPunct="1"/>
                <a:r>
                  <a:rPr lang="pl-PL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1:0.1, 1:0.5, </a:t>
                </a:r>
                <a:endParaRPr lang="en-US" altLang="ko-KR" sz="2000" b="1" dirty="0">
                  <a:latin typeface="+mn-ea"/>
                  <a:ea typeface="+mn-ea"/>
                  <a:sym typeface="Calibri" panose="020F0502020204030204" pitchFamily="34" charset="0"/>
                </a:endParaRPr>
              </a:p>
              <a:p>
                <a:pPr algn="ctr" eaLnBrk="1" latinLnBrk="1" hangingPunct="1"/>
                <a:r>
                  <a:rPr lang="pl-PL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1:1</a:t>
                </a:r>
                <a:r>
                  <a:rPr lang="en-US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.0</a:t>
                </a:r>
                <a:r>
                  <a:rPr lang="pl-PL" altLang="ko-KR" sz="2000" b="1" dirty="0">
                    <a:latin typeface="+mn-ea"/>
                    <a:ea typeface="+mn-ea"/>
                    <a:sym typeface="Calibri" panose="020F0502020204030204" pitchFamily="34" charset="0"/>
                  </a:rPr>
                  <a:t>, 1:1.5</a:t>
                </a:r>
              </a:p>
            </p:txBody>
          </p:sp>
        </p:grpSp>
      </p:grpSp>
      <p:pic>
        <p:nvPicPr>
          <p:cNvPr id="92" name="그림 91">
            <a:extLst>
              <a:ext uri="{FF2B5EF4-FFF2-40B4-BE49-F238E27FC236}">
                <a16:creationId xmlns:a16="http://schemas.microsoft.com/office/drawing/2014/main" id="{8800F8D9-35F6-1054-C0F7-F4D441C75665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3060" r="16016" b="14506"/>
          <a:stretch/>
        </p:blipFill>
        <p:spPr>
          <a:xfrm>
            <a:off x="319221" y="290406"/>
            <a:ext cx="2219631" cy="226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9050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B6BDA7CA09440647934733C0B91FAEB2" ma:contentTypeVersion="2" ma:contentTypeDescription="새 문서를 만듭니다." ma:contentTypeScope="" ma:versionID="1fc102250d188a2bb2f99fdf1681be15">
  <xsd:schema xmlns:xsd="http://www.w3.org/2001/XMLSchema" xmlns:xs="http://www.w3.org/2001/XMLSchema" xmlns:p="http://schemas.microsoft.com/office/2006/metadata/properties" xmlns:ns3="f1059434-f58d-4dad-b454-6d7f361a6b66" targetNamespace="http://schemas.microsoft.com/office/2006/metadata/properties" ma:root="true" ma:fieldsID="85e015bb79c699f1bddfb6e4aef4310e" ns3:_="">
    <xsd:import namespace="f1059434-f58d-4dad-b454-6d7f361a6b6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059434-f58d-4dad-b454-6d7f361a6b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95E4DEE-9C6B-423B-B752-C79D9969302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C1BEC53-4E53-4393-991C-E40DFC0A43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1059434-f58d-4dad-b454-6d7f361a6b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17559A-6F28-4C1F-B952-7BC42D58E051}">
  <ds:schemaRefs>
    <ds:schemaRef ds:uri="http://schemas.microsoft.com/office/2006/metadata/properties"/>
    <ds:schemaRef ds:uri="http://purl.org/dc/dcmitype/"/>
    <ds:schemaRef ds:uri="http://www.w3.org/XML/1998/namespace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f1059434-f58d-4dad-b454-6d7f361a6b66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3339</TotalTime>
  <Words>852</Words>
  <Application>Microsoft Office PowerPoint</Application>
  <PresentationFormat>사용자 지정</PresentationFormat>
  <Paragraphs>99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0" baseType="lpstr">
      <vt:lpstr>HY견고딕</vt:lpstr>
      <vt:lpstr>Rix고딕 B</vt:lpstr>
      <vt:lpstr>맑은 고딕</vt:lpstr>
      <vt:lpstr>맑은고딕</vt:lpstr>
      <vt:lpstr>함초롬돋움</vt:lpstr>
      <vt:lpstr>Arial</vt:lpstr>
      <vt:lpstr>Times New Roman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Eugene Kim</dc:creator>
  <cp:lastModifiedBy>UOS</cp:lastModifiedBy>
  <cp:revision>255</cp:revision>
  <dcterms:created xsi:type="dcterms:W3CDTF">2017-11-13T04:58:37Z</dcterms:created>
  <dcterms:modified xsi:type="dcterms:W3CDTF">2026-03-13T08:04:56Z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0x010100B6BDA7CA09440647934733C0B91FAEB2</vt:lpwstr>
  </property>
</Properties>
</file>